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0" r:id="rId2"/>
    <p:sldId id="282" r:id="rId3"/>
    <p:sldId id="281" r:id="rId4"/>
    <p:sldId id="283" r:id="rId5"/>
    <p:sldId id="279" r:id="rId6"/>
    <p:sldId id="284" r:id="rId7"/>
    <p:sldId id="285" r:id="rId8"/>
    <p:sldId id="262" r:id="rId9"/>
    <p:sldId id="263" r:id="rId10"/>
    <p:sldId id="264" r:id="rId11"/>
    <p:sldId id="290" r:id="rId12"/>
    <p:sldId id="265" r:id="rId13"/>
    <p:sldId id="286" r:id="rId14"/>
    <p:sldId id="267" r:id="rId15"/>
    <p:sldId id="266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87" r:id="rId24"/>
    <p:sldId id="257" r:id="rId25"/>
    <p:sldId id="276" r:id="rId26"/>
  </p:sldIdLst>
  <p:sldSz cx="12192000" cy="6858000"/>
  <p:notesSz cx="6858000" cy="91440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E851A-30B8-482D-AA99-D52DFA2A3015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291D6-9F64-4C6E-8831-216A80BA8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9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91D6-9F64-4C6E-8831-216A80BA833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89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25F3BE-9E0A-4E26-9903-67C493820C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42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F088BD-B8EB-4A31-8B76-1AEAB54924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3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99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65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13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80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7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12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86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87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83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AA497C-9CBE-4397-B554-7F205588F9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828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55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63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32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90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82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81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12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95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4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68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DA8068-B7CE-4F1A-B66C-D9F7836C8C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294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64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19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0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25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87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88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43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31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21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1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935F97-76F0-4214-9B46-B0392ED273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862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28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69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14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84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0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41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60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74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75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50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4E45D6-8AAB-4FDE-B1DF-C5F8314246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431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91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00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47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0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10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34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52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71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47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13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F088BD-B8EB-4A31-8B76-1AEAB54924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73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70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70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07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35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85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307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74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22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54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41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F088BD-B8EB-4A31-8B76-1AEAB54924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31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10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02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51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87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78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36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4FB859-BED1-4AC8-A1EC-63E99C0F5F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995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05DEC2-4C93-45A3-8641-AB4ECCDE67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6664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23F799-9F99-4057-BBDD-798FE789BC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745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E08E35-3170-4F5E-B8B1-B0C3A67050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76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F088BD-B8EB-4A31-8B76-1AEAB54924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94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8EFDB7-4D46-46F0-BE02-78AC0899C8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92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F088BD-B8EB-4A31-8B76-1AEAB54924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0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panose="020B0604020202020204" pitchFamily="34" charset="0"/>
              </a:defRPr>
            </a:lvl1pPr>
          </a:lstStyle>
          <a:p>
            <a:fld id="{76FDBB25-4A5C-4B4F-8297-0101AFC4FBC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725" r:id="rId7"/>
    <p:sldLayoutId id="2147483724" r:id="rId8"/>
    <p:sldLayoutId id="2147483723" r:id="rId9"/>
    <p:sldLayoutId id="2147483705" r:id="rId10"/>
    <p:sldLayoutId id="2147483655" r:id="rId11"/>
    <p:sldLayoutId id="2147483728" r:id="rId12"/>
    <p:sldLayoutId id="2147483727" r:id="rId13"/>
    <p:sldLayoutId id="2147483726" r:id="rId14"/>
    <p:sldLayoutId id="2147483722" r:id="rId15"/>
    <p:sldLayoutId id="2147483721" r:id="rId16"/>
    <p:sldLayoutId id="2147483720" r:id="rId17"/>
    <p:sldLayoutId id="2147483719" r:id="rId18"/>
    <p:sldLayoutId id="2147483718" r:id="rId19"/>
    <p:sldLayoutId id="2147483717" r:id="rId20"/>
    <p:sldLayoutId id="2147483716" r:id="rId21"/>
    <p:sldLayoutId id="2147483715" r:id="rId22"/>
    <p:sldLayoutId id="2147483714" r:id="rId23"/>
    <p:sldLayoutId id="2147483713" r:id="rId24"/>
    <p:sldLayoutId id="2147483712" r:id="rId25"/>
    <p:sldLayoutId id="2147483711" r:id="rId26"/>
    <p:sldLayoutId id="2147483710" r:id="rId27"/>
    <p:sldLayoutId id="2147483709" r:id="rId28"/>
    <p:sldLayoutId id="2147483708" r:id="rId29"/>
    <p:sldLayoutId id="2147483707" r:id="rId30"/>
    <p:sldLayoutId id="2147483706" r:id="rId31"/>
    <p:sldLayoutId id="2147483704" r:id="rId32"/>
    <p:sldLayoutId id="2147483703" r:id="rId33"/>
    <p:sldLayoutId id="2147483702" r:id="rId34"/>
    <p:sldLayoutId id="2147483701" r:id="rId35"/>
    <p:sldLayoutId id="2147483700" r:id="rId36"/>
    <p:sldLayoutId id="2147483699" r:id="rId37"/>
    <p:sldLayoutId id="2147483698" r:id="rId38"/>
    <p:sldLayoutId id="2147483697" r:id="rId39"/>
    <p:sldLayoutId id="2147483696" r:id="rId40"/>
    <p:sldLayoutId id="2147483695" r:id="rId41"/>
    <p:sldLayoutId id="2147483694" r:id="rId42"/>
    <p:sldLayoutId id="2147483693" r:id="rId43"/>
    <p:sldLayoutId id="2147483692" r:id="rId44"/>
    <p:sldLayoutId id="2147483691" r:id="rId45"/>
    <p:sldLayoutId id="2147483690" r:id="rId46"/>
    <p:sldLayoutId id="2147483689" r:id="rId47"/>
    <p:sldLayoutId id="2147483688" r:id="rId48"/>
    <p:sldLayoutId id="2147483687" r:id="rId49"/>
    <p:sldLayoutId id="2147483686" r:id="rId50"/>
    <p:sldLayoutId id="2147483685" r:id="rId51"/>
    <p:sldLayoutId id="2147483684" r:id="rId52"/>
    <p:sldLayoutId id="2147483683" r:id="rId53"/>
    <p:sldLayoutId id="2147483682" r:id="rId54"/>
    <p:sldLayoutId id="2147483681" r:id="rId55"/>
    <p:sldLayoutId id="2147483680" r:id="rId56"/>
    <p:sldLayoutId id="2147483679" r:id="rId57"/>
    <p:sldLayoutId id="2147483678" r:id="rId58"/>
    <p:sldLayoutId id="2147483677" r:id="rId59"/>
    <p:sldLayoutId id="2147483676" r:id="rId60"/>
    <p:sldLayoutId id="2147483675" r:id="rId61"/>
    <p:sldLayoutId id="2147483674" r:id="rId62"/>
    <p:sldLayoutId id="2147483673" r:id="rId63"/>
    <p:sldLayoutId id="2147483672" r:id="rId64"/>
    <p:sldLayoutId id="2147483671" r:id="rId65"/>
    <p:sldLayoutId id="2147483670" r:id="rId66"/>
    <p:sldLayoutId id="2147483669" r:id="rId67"/>
    <p:sldLayoutId id="2147483668" r:id="rId68"/>
    <p:sldLayoutId id="2147483667" r:id="rId69"/>
    <p:sldLayoutId id="2147483666" r:id="rId70"/>
    <p:sldLayoutId id="2147483665" r:id="rId71"/>
    <p:sldLayoutId id="2147483664" r:id="rId72"/>
    <p:sldLayoutId id="2147483663" r:id="rId73"/>
    <p:sldLayoutId id="2147483662" r:id="rId74"/>
    <p:sldLayoutId id="2147483661" r:id="rId75"/>
    <p:sldLayoutId id="2147483656" r:id="rId76"/>
    <p:sldLayoutId id="2147483657" r:id="rId77"/>
    <p:sldLayoutId id="2147483658" r:id="rId78"/>
    <p:sldLayoutId id="2147483659" r:id="rId79"/>
    <p:sldLayoutId id="2147483660" r:id="rId8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quizizz.com/admin/quiz/6173b53b73f223001f343f97/kh%E1%BB%9Fi-%C4%91%E1%BB%99ng-b%C3%A0i-v%E1%BA%BD-hai-%C4%91t-song-song" TargetMode="Externa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 bwMode="auto">
          <a:xfrm>
            <a:off x="4343400" y="4114800"/>
            <a:ext cx="1828800" cy="838200"/>
          </a:xfrm>
          <a:prstGeom prst="rightArrow">
            <a:avLst>
              <a:gd name="adj1" fmla="val 50000"/>
              <a:gd name="adj2" fmla="val 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824"/>
            <a:ext cx="12573000" cy="690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1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12192000" cy="5509200"/>
          </a:xfrm>
          <a:prstGeom prst="rect">
            <a:avLst/>
          </a:prstGeom>
          <a:noFill/>
          <a:ln w="9525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0" dirty="0" smtClean="0">
                <a:solidFill>
                  <a:srgbClr val="0000FF"/>
                </a:solidFill>
              </a:rPr>
              <a:t>VD: </a:t>
            </a:r>
            <a:r>
              <a:rPr lang="en-US" sz="4400" b="0" dirty="0" err="1">
                <a:solidFill>
                  <a:srgbClr val="0000FF"/>
                </a:solidFill>
              </a:rPr>
              <a:t>Vẽ</a:t>
            </a:r>
            <a:r>
              <a:rPr lang="en-US" sz="4400" b="0" dirty="0">
                <a:solidFill>
                  <a:srgbClr val="0000FF"/>
                </a:solidFill>
              </a:rPr>
              <a:t> </a:t>
            </a:r>
            <a:r>
              <a:rPr lang="en-US" sz="4400" b="0" dirty="0" err="1">
                <a:solidFill>
                  <a:srgbClr val="0000FF"/>
                </a:solidFill>
              </a:rPr>
              <a:t>đường</a:t>
            </a:r>
            <a:r>
              <a:rPr lang="en-US" sz="4400" b="0" dirty="0">
                <a:solidFill>
                  <a:srgbClr val="0000FF"/>
                </a:solidFill>
              </a:rPr>
              <a:t> </a:t>
            </a:r>
            <a:r>
              <a:rPr lang="en-US" sz="4400" b="0" dirty="0" err="1">
                <a:solidFill>
                  <a:srgbClr val="0000FF"/>
                </a:solidFill>
              </a:rPr>
              <a:t>thẳng</a:t>
            </a:r>
            <a:r>
              <a:rPr lang="en-US" sz="4400" b="0" dirty="0">
                <a:solidFill>
                  <a:srgbClr val="0000FF"/>
                </a:solidFill>
              </a:rPr>
              <a:t> CD </a:t>
            </a:r>
            <a:r>
              <a:rPr lang="en-US" sz="4400" b="0" dirty="0" err="1">
                <a:solidFill>
                  <a:srgbClr val="0000FF"/>
                </a:solidFill>
              </a:rPr>
              <a:t>đi</a:t>
            </a:r>
            <a:r>
              <a:rPr lang="en-US" sz="4400" b="0" dirty="0">
                <a:solidFill>
                  <a:srgbClr val="0000FF"/>
                </a:solidFill>
              </a:rPr>
              <a:t> qua </a:t>
            </a:r>
            <a:r>
              <a:rPr lang="en-US" sz="4400" b="0" dirty="0" err="1">
                <a:solidFill>
                  <a:srgbClr val="0000FF"/>
                </a:solidFill>
              </a:rPr>
              <a:t>điểm</a:t>
            </a:r>
            <a:r>
              <a:rPr lang="en-US" sz="4400" b="0" dirty="0">
                <a:solidFill>
                  <a:srgbClr val="0000FF"/>
                </a:solidFill>
              </a:rPr>
              <a:t> E </a:t>
            </a:r>
            <a:r>
              <a:rPr lang="en-US" sz="4400" b="0" dirty="0" err="1">
                <a:solidFill>
                  <a:srgbClr val="0000FF"/>
                </a:solidFill>
              </a:rPr>
              <a:t>và</a:t>
            </a:r>
            <a:r>
              <a:rPr lang="en-US" sz="4400" b="0" dirty="0">
                <a:solidFill>
                  <a:srgbClr val="0000FF"/>
                </a:solidFill>
              </a:rPr>
              <a:t> song </a:t>
            </a:r>
            <a:r>
              <a:rPr lang="en-US" sz="4400" b="0" dirty="0" err="1">
                <a:solidFill>
                  <a:srgbClr val="0000FF"/>
                </a:solidFill>
              </a:rPr>
              <a:t>song</a:t>
            </a:r>
            <a:r>
              <a:rPr lang="en-US" sz="4400" b="0" dirty="0">
                <a:solidFill>
                  <a:srgbClr val="0000FF"/>
                </a:solidFill>
              </a:rPr>
              <a:t> </a:t>
            </a:r>
            <a:r>
              <a:rPr lang="en-US" sz="4400" b="0" dirty="0" err="1">
                <a:solidFill>
                  <a:srgbClr val="0000FF"/>
                </a:solidFill>
              </a:rPr>
              <a:t>với</a:t>
            </a:r>
            <a:r>
              <a:rPr lang="en-US" sz="4400" b="0" dirty="0">
                <a:solidFill>
                  <a:srgbClr val="0000FF"/>
                </a:solidFill>
              </a:rPr>
              <a:t> </a:t>
            </a:r>
            <a:r>
              <a:rPr lang="en-US" sz="4400" b="0" dirty="0" err="1">
                <a:solidFill>
                  <a:srgbClr val="0000FF"/>
                </a:solidFill>
              </a:rPr>
              <a:t>đường</a:t>
            </a:r>
            <a:r>
              <a:rPr lang="en-US" sz="4400" b="0" dirty="0">
                <a:solidFill>
                  <a:srgbClr val="0000FF"/>
                </a:solidFill>
              </a:rPr>
              <a:t> </a:t>
            </a:r>
            <a:r>
              <a:rPr lang="en-US" sz="4400" b="0" dirty="0" err="1">
                <a:solidFill>
                  <a:srgbClr val="0000FF"/>
                </a:solidFill>
              </a:rPr>
              <a:t>thẳng</a:t>
            </a:r>
            <a:r>
              <a:rPr lang="en-US" sz="4400" b="0" dirty="0">
                <a:solidFill>
                  <a:srgbClr val="0000FF"/>
                </a:solidFill>
              </a:rPr>
              <a:t> AB </a:t>
            </a:r>
            <a:r>
              <a:rPr lang="en-US" sz="4400" b="0" dirty="0" err="1">
                <a:solidFill>
                  <a:srgbClr val="0000FF"/>
                </a:solidFill>
              </a:rPr>
              <a:t>cho</a:t>
            </a:r>
            <a:r>
              <a:rPr lang="en-US" sz="4400" b="0" dirty="0">
                <a:solidFill>
                  <a:srgbClr val="0000FF"/>
                </a:solidFill>
              </a:rPr>
              <a:t> </a:t>
            </a:r>
            <a:r>
              <a:rPr lang="en-US" sz="4400" b="0" dirty="0" err="1">
                <a:solidFill>
                  <a:srgbClr val="0000FF"/>
                </a:solidFill>
              </a:rPr>
              <a:t>trước</a:t>
            </a:r>
            <a:r>
              <a:rPr lang="en-US" sz="4400" b="0" dirty="0">
                <a:solidFill>
                  <a:srgbClr val="0000FF"/>
                </a:solidFill>
              </a:rPr>
              <a:t>.</a:t>
            </a:r>
          </a:p>
          <a:p>
            <a:pPr eaLnBrk="1" hangingPunct="1"/>
            <a:endParaRPr lang="en-US" sz="4400" b="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4400" u="sng" dirty="0" err="1">
                <a:solidFill>
                  <a:srgbClr val="FF3300"/>
                </a:solidFill>
              </a:rPr>
              <a:t>Bước</a:t>
            </a:r>
            <a:r>
              <a:rPr lang="en-US" sz="4400" u="sng" dirty="0">
                <a:solidFill>
                  <a:srgbClr val="FF3300"/>
                </a:solidFill>
              </a:rPr>
              <a:t> 1:</a:t>
            </a:r>
            <a:r>
              <a:rPr lang="en-US" sz="3200" dirty="0"/>
              <a:t> </a:t>
            </a:r>
            <a:r>
              <a:rPr lang="en-US" sz="4400" b="0" dirty="0" err="1">
                <a:solidFill>
                  <a:srgbClr val="0000FF"/>
                </a:solidFill>
              </a:rPr>
              <a:t>Vẽ</a:t>
            </a:r>
            <a:r>
              <a:rPr lang="en-US" sz="4400" b="0" dirty="0">
                <a:solidFill>
                  <a:srgbClr val="0000FF"/>
                </a:solidFill>
              </a:rPr>
              <a:t> </a:t>
            </a:r>
            <a:r>
              <a:rPr lang="en-US" sz="4400" b="0" dirty="0" err="1">
                <a:solidFill>
                  <a:srgbClr val="0000FF"/>
                </a:solidFill>
              </a:rPr>
              <a:t>đường</a:t>
            </a:r>
            <a:r>
              <a:rPr lang="en-US" sz="4400" b="0" dirty="0">
                <a:solidFill>
                  <a:srgbClr val="0000FF"/>
                </a:solidFill>
              </a:rPr>
              <a:t> </a:t>
            </a:r>
            <a:r>
              <a:rPr lang="en-US" sz="4400" b="0" dirty="0" err="1">
                <a:solidFill>
                  <a:srgbClr val="0000FF"/>
                </a:solidFill>
              </a:rPr>
              <a:t>thẳng</a:t>
            </a:r>
            <a:r>
              <a:rPr lang="en-US" sz="4400" b="0" dirty="0">
                <a:solidFill>
                  <a:srgbClr val="0000FF"/>
                </a:solidFill>
              </a:rPr>
              <a:t> MN </a:t>
            </a:r>
            <a:r>
              <a:rPr lang="en-US" sz="4400" b="0" dirty="0" err="1">
                <a:solidFill>
                  <a:srgbClr val="0000FF"/>
                </a:solidFill>
              </a:rPr>
              <a:t>đi</a:t>
            </a:r>
            <a:r>
              <a:rPr lang="en-US" sz="4400" b="0" dirty="0">
                <a:solidFill>
                  <a:srgbClr val="0000FF"/>
                </a:solidFill>
              </a:rPr>
              <a:t> qua </a:t>
            </a:r>
            <a:r>
              <a:rPr lang="en-US" sz="4400" b="0" dirty="0" err="1">
                <a:solidFill>
                  <a:srgbClr val="0000FF"/>
                </a:solidFill>
              </a:rPr>
              <a:t>điểm</a:t>
            </a:r>
            <a:r>
              <a:rPr lang="en-US" sz="4400" b="0" dirty="0">
                <a:solidFill>
                  <a:srgbClr val="0000FF"/>
                </a:solidFill>
              </a:rPr>
              <a:t> E </a:t>
            </a:r>
            <a:r>
              <a:rPr lang="en-US" sz="4400" b="0" dirty="0" err="1">
                <a:solidFill>
                  <a:srgbClr val="0000FF"/>
                </a:solidFill>
              </a:rPr>
              <a:t>và</a:t>
            </a:r>
            <a:r>
              <a:rPr lang="en-US" sz="4400" b="0" dirty="0">
                <a:solidFill>
                  <a:srgbClr val="0000FF"/>
                </a:solidFill>
              </a:rPr>
              <a:t> </a:t>
            </a:r>
            <a:r>
              <a:rPr lang="en-US" sz="4400" b="0" dirty="0" err="1">
                <a:solidFill>
                  <a:srgbClr val="0000FF"/>
                </a:solidFill>
              </a:rPr>
              <a:t>vuông</a:t>
            </a:r>
            <a:r>
              <a:rPr lang="en-US" sz="4400" b="0" dirty="0">
                <a:solidFill>
                  <a:srgbClr val="0000FF"/>
                </a:solidFill>
              </a:rPr>
              <a:t> </a:t>
            </a:r>
            <a:r>
              <a:rPr lang="en-US" sz="4400" b="0" dirty="0" err="1">
                <a:solidFill>
                  <a:srgbClr val="0000FF"/>
                </a:solidFill>
              </a:rPr>
              <a:t>góc</a:t>
            </a:r>
            <a:r>
              <a:rPr lang="en-US" sz="4400" b="0" dirty="0">
                <a:solidFill>
                  <a:srgbClr val="0000FF"/>
                </a:solidFill>
              </a:rPr>
              <a:t>  </a:t>
            </a:r>
            <a:r>
              <a:rPr lang="en-US" sz="4400" b="0" dirty="0" err="1">
                <a:solidFill>
                  <a:srgbClr val="0000FF"/>
                </a:solidFill>
              </a:rPr>
              <a:t>với</a:t>
            </a:r>
            <a:r>
              <a:rPr lang="en-US" sz="4400" b="0" dirty="0">
                <a:solidFill>
                  <a:srgbClr val="0000FF"/>
                </a:solidFill>
              </a:rPr>
              <a:t> </a:t>
            </a:r>
            <a:r>
              <a:rPr lang="en-US" sz="4400" b="0" dirty="0" err="1">
                <a:solidFill>
                  <a:srgbClr val="0000FF"/>
                </a:solidFill>
              </a:rPr>
              <a:t>đường</a:t>
            </a:r>
            <a:r>
              <a:rPr lang="en-US" sz="4400" b="0" dirty="0">
                <a:solidFill>
                  <a:srgbClr val="0000FF"/>
                </a:solidFill>
              </a:rPr>
              <a:t> </a:t>
            </a:r>
            <a:r>
              <a:rPr lang="en-US" sz="4400" b="0" dirty="0" err="1">
                <a:solidFill>
                  <a:srgbClr val="0000FF"/>
                </a:solidFill>
              </a:rPr>
              <a:t>thằng</a:t>
            </a:r>
            <a:r>
              <a:rPr lang="en-US" sz="4400" b="0" dirty="0">
                <a:solidFill>
                  <a:srgbClr val="0000FF"/>
                </a:solidFill>
              </a:rPr>
              <a:t> AB.</a:t>
            </a:r>
          </a:p>
          <a:p>
            <a:pPr eaLnBrk="1" hangingPunct="1"/>
            <a:r>
              <a:rPr lang="en-US" sz="4400" u="sng" dirty="0" err="1">
                <a:solidFill>
                  <a:srgbClr val="FF3300"/>
                </a:solidFill>
              </a:rPr>
              <a:t>Bước</a:t>
            </a:r>
            <a:r>
              <a:rPr lang="en-US" sz="4400" u="sng" dirty="0">
                <a:solidFill>
                  <a:srgbClr val="FF3300"/>
                </a:solidFill>
              </a:rPr>
              <a:t> 2</a:t>
            </a:r>
            <a:r>
              <a:rPr lang="en-US" sz="3200" b="0" u="sng" dirty="0">
                <a:solidFill>
                  <a:srgbClr val="FF3300"/>
                </a:solidFill>
              </a:rPr>
              <a:t>:</a:t>
            </a:r>
            <a:r>
              <a:rPr lang="en-US" sz="3200" dirty="0"/>
              <a:t> </a:t>
            </a:r>
            <a:r>
              <a:rPr lang="en-US" sz="4400" b="0" dirty="0" err="1">
                <a:solidFill>
                  <a:srgbClr val="0000FF"/>
                </a:solidFill>
              </a:rPr>
              <a:t>Vẽ</a:t>
            </a:r>
            <a:r>
              <a:rPr lang="en-US" sz="4400" b="0" dirty="0">
                <a:solidFill>
                  <a:srgbClr val="0000FF"/>
                </a:solidFill>
              </a:rPr>
              <a:t> </a:t>
            </a:r>
            <a:r>
              <a:rPr lang="en-US" sz="4400" b="0" dirty="0" err="1">
                <a:solidFill>
                  <a:srgbClr val="0000FF"/>
                </a:solidFill>
              </a:rPr>
              <a:t>đường</a:t>
            </a:r>
            <a:r>
              <a:rPr lang="en-US" sz="4400" b="0" dirty="0">
                <a:solidFill>
                  <a:srgbClr val="0000FF"/>
                </a:solidFill>
              </a:rPr>
              <a:t> </a:t>
            </a:r>
            <a:r>
              <a:rPr lang="en-US" sz="4400" b="0" dirty="0" err="1">
                <a:solidFill>
                  <a:srgbClr val="0000FF"/>
                </a:solidFill>
              </a:rPr>
              <a:t>thẳng</a:t>
            </a:r>
            <a:r>
              <a:rPr lang="en-US" sz="4400" b="0" dirty="0">
                <a:solidFill>
                  <a:srgbClr val="0000FF"/>
                </a:solidFill>
              </a:rPr>
              <a:t> CD </a:t>
            </a:r>
            <a:r>
              <a:rPr lang="en-US" sz="4400" b="0" dirty="0" err="1">
                <a:solidFill>
                  <a:srgbClr val="0000FF"/>
                </a:solidFill>
              </a:rPr>
              <a:t>đi</a:t>
            </a:r>
            <a:r>
              <a:rPr lang="en-US" sz="4400" b="0" dirty="0">
                <a:solidFill>
                  <a:srgbClr val="0000FF"/>
                </a:solidFill>
              </a:rPr>
              <a:t> qua </a:t>
            </a:r>
            <a:r>
              <a:rPr lang="en-US" sz="4400" b="0" dirty="0" err="1">
                <a:solidFill>
                  <a:srgbClr val="0000FF"/>
                </a:solidFill>
              </a:rPr>
              <a:t>điểm</a:t>
            </a:r>
            <a:r>
              <a:rPr lang="en-US" sz="4400" b="0" dirty="0">
                <a:solidFill>
                  <a:srgbClr val="0000FF"/>
                </a:solidFill>
              </a:rPr>
              <a:t> E </a:t>
            </a:r>
            <a:r>
              <a:rPr lang="en-US" sz="4400" b="0" dirty="0" err="1">
                <a:solidFill>
                  <a:srgbClr val="0000FF"/>
                </a:solidFill>
              </a:rPr>
              <a:t>và</a:t>
            </a:r>
            <a:r>
              <a:rPr lang="en-US" sz="4400" b="0" dirty="0">
                <a:solidFill>
                  <a:srgbClr val="0000FF"/>
                </a:solidFill>
              </a:rPr>
              <a:t> </a:t>
            </a:r>
            <a:r>
              <a:rPr lang="en-US" sz="4400" b="0" dirty="0" err="1">
                <a:solidFill>
                  <a:srgbClr val="0000FF"/>
                </a:solidFill>
              </a:rPr>
              <a:t>vuông</a:t>
            </a:r>
            <a:r>
              <a:rPr lang="en-US" sz="4400" b="0" dirty="0">
                <a:solidFill>
                  <a:srgbClr val="0000FF"/>
                </a:solidFill>
              </a:rPr>
              <a:t> </a:t>
            </a:r>
            <a:r>
              <a:rPr lang="en-US" sz="4400" b="0" dirty="0" err="1">
                <a:solidFill>
                  <a:srgbClr val="0000FF"/>
                </a:solidFill>
              </a:rPr>
              <a:t>góc</a:t>
            </a:r>
            <a:r>
              <a:rPr lang="en-US" sz="4400" b="0" dirty="0">
                <a:solidFill>
                  <a:srgbClr val="0000FF"/>
                </a:solidFill>
              </a:rPr>
              <a:t> </a:t>
            </a:r>
            <a:r>
              <a:rPr lang="en-US" sz="4400" b="0" dirty="0" err="1">
                <a:solidFill>
                  <a:srgbClr val="0000FF"/>
                </a:solidFill>
              </a:rPr>
              <a:t>với</a:t>
            </a:r>
            <a:r>
              <a:rPr lang="en-US" sz="4400" b="0" dirty="0">
                <a:solidFill>
                  <a:srgbClr val="0000FF"/>
                </a:solidFill>
              </a:rPr>
              <a:t> </a:t>
            </a:r>
            <a:r>
              <a:rPr lang="en-US" sz="4400" b="0" dirty="0" err="1">
                <a:solidFill>
                  <a:srgbClr val="0000FF"/>
                </a:solidFill>
              </a:rPr>
              <a:t>đường</a:t>
            </a:r>
            <a:r>
              <a:rPr lang="en-US" sz="4400" b="0" dirty="0">
                <a:solidFill>
                  <a:srgbClr val="0000FF"/>
                </a:solidFill>
              </a:rPr>
              <a:t> </a:t>
            </a:r>
            <a:r>
              <a:rPr lang="en-US" sz="4400" b="0" dirty="0" err="1">
                <a:solidFill>
                  <a:srgbClr val="0000FF"/>
                </a:solidFill>
              </a:rPr>
              <a:t>thẳng</a:t>
            </a:r>
            <a:r>
              <a:rPr lang="en-US" sz="4400" b="0" dirty="0">
                <a:solidFill>
                  <a:srgbClr val="0000FF"/>
                </a:solidFill>
              </a:rPr>
              <a:t> </a:t>
            </a:r>
            <a:r>
              <a:rPr lang="en-US" sz="4400" b="0" dirty="0" smtClean="0">
                <a:solidFill>
                  <a:srgbClr val="0000FF"/>
                </a:solidFill>
              </a:rPr>
              <a:t>MN, </a:t>
            </a:r>
            <a:r>
              <a:rPr lang="en-US" sz="4400" b="0" dirty="0">
                <a:solidFill>
                  <a:srgbClr val="0000FF"/>
                </a:solidFill>
              </a:rPr>
              <a:t>ta </a:t>
            </a:r>
            <a:r>
              <a:rPr lang="en-US" sz="4400" b="0" dirty="0" err="1">
                <a:solidFill>
                  <a:srgbClr val="0000FF"/>
                </a:solidFill>
              </a:rPr>
              <a:t>được</a:t>
            </a:r>
            <a:r>
              <a:rPr lang="en-US" sz="4400" b="0" dirty="0">
                <a:solidFill>
                  <a:srgbClr val="0000FF"/>
                </a:solidFill>
              </a:rPr>
              <a:t> </a:t>
            </a:r>
            <a:r>
              <a:rPr lang="en-US" sz="4400" b="0" dirty="0" err="1">
                <a:solidFill>
                  <a:srgbClr val="0000FF"/>
                </a:solidFill>
              </a:rPr>
              <a:t>đường</a:t>
            </a:r>
            <a:r>
              <a:rPr lang="en-US" sz="4400" b="0" dirty="0">
                <a:solidFill>
                  <a:srgbClr val="0000FF"/>
                </a:solidFill>
              </a:rPr>
              <a:t> </a:t>
            </a:r>
            <a:r>
              <a:rPr lang="en-US" sz="4400" b="0" dirty="0" err="1">
                <a:solidFill>
                  <a:srgbClr val="0000FF"/>
                </a:solidFill>
              </a:rPr>
              <a:t>thẳng</a:t>
            </a:r>
            <a:r>
              <a:rPr lang="en-US" sz="4400" b="0" dirty="0">
                <a:solidFill>
                  <a:srgbClr val="0000FF"/>
                </a:solidFill>
              </a:rPr>
              <a:t> CD song </a:t>
            </a:r>
            <a:r>
              <a:rPr lang="en-US" sz="4400" b="0" dirty="0" err="1">
                <a:solidFill>
                  <a:srgbClr val="0000FF"/>
                </a:solidFill>
              </a:rPr>
              <a:t>song</a:t>
            </a:r>
            <a:r>
              <a:rPr lang="en-US" sz="4400" b="0" dirty="0">
                <a:solidFill>
                  <a:srgbClr val="0000FF"/>
                </a:solidFill>
              </a:rPr>
              <a:t> </a:t>
            </a:r>
            <a:r>
              <a:rPr lang="en-US" sz="4400" b="0" dirty="0" err="1">
                <a:solidFill>
                  <a:srgbClr val="0000FF"/>
                </a:solidFill>
              </a:rPr>
              <a:t>với</a:t>
            </a:r>
            <a:r>
              <a:rPr lang="en-US" sz="4400" b="0" dirty="0">
                <a:solidFill>
                  <a:srgbClr val="0000FF"/>
                </a:solidFill>
              </a:rPr>
              <a:t> </a:t>
            </a:r>
            <a:r>
              <a:rPr lang="en-US" sz="4400" b="0" dirty="0" err="1">
                <a:solidFill>
                  <a:srgbClr val="0000FF"/>
                </a:solidFill>
              </a:rPr>
              <a:t>đường</a:t>
            </a:r>
            <a:r>
              <a:rPr lang="en-US" sz="4400" b="0" dirty="0">
                <a:solidFill>
                  <a:srgbClr val="0000FF"/>
                </a:solidFill>
              </a:rPr>
              <a:t> </a:t>
            </a:r>
            <a:r>
              <a:rPr lang="en-US" sz="4400" b="0" dirty="0" err="1">
                <a:solidFill>
                  <a:srgbClr val="0000FF"/>
                </a:solidFill>
              </a:rPr>
              <a:t>thẳng</a:t>
            </a:r>
            <a:r>
              <a:rPr lang="en-US" sz="4400" b="0" dirty="0">
                <a:solidFill>
                  <a:srgbClr val="0000FF"/>
                </a:solidFill>
              </a:rPr>
              <a:t> AB.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"/>
            <a:ext cx="97536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học</a:t>
            </a:r>
            <a:endParaRPr lang="en-US" b="1" dirty="0" smtClean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981200" y="1981201"/>
            <a:ext cx="84582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dirty="0" err="1">
                <a:solidFill>
                  <a:srgbClr val="0000FF"/>
                </a:solidFill>
              </a:rPr>
              <a:t>Muốn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vẽ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đường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thẳng</a:t>
            </a:r>
            <a:r>
              <a:rPr lang="en-US" sz="2800" dirty="0">
                <a:solidFill>
                  <a:srgbClr val="0000FF"/>
                </a:solidFill>
              </a:rPr>
              <a:t> song </a:t>
            </a:r>
            <a:r>
              <a:rPr lang="en-US" sz="2800" dirty="0" err="1">
                <a:solidFill>
                  <a:srgbClr val="0000FF"/>
                </a:solidFill>
              </a:rPr>
              <a:t>song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với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đường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thẳng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cho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trước</a:t>
            </a:r>
            <a:r>
              <a:rPr lang="en-US" sz="2800" dirty="0">
                <a:solidFill>
                  <a:srgbClr val="0000FF"/>
                </a:solidFill>
              </a:rPr>
              <a:t> , ta </a:t>
            </a:r>
            <a:r>
              <a:rPr lang="en-US" sz="2800" dirty="0" err="1">
                <a:solidFill>
                  <a:srgbClr val="0000FF"/>
                </a:solidFill>
              </a:rPr>
              <a:t>thực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hiện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như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sau</a:t>
            </a:r>
            <a:r>
              <a:rPr lang="en-US" sz="2800" dirty="0">
                <a:solidFill>
                  <a:srgbClr val="0000FF"/>
                </a:solidFill>
              </a:rPr>
              <a:t>:</a:t>
            </a:r>
          </a:p>
          <a:p>
            <a:pPr algn="ctr" eaLnBrk="1" hangingPunct="1"/>
            <a:r>
              <a:rPr lang="en-US" sz="2800" dirty="0">
                <a:solidFill>
                  <a:srgbClr val="0000FF"/>
                </a:solidFill>
              </a:rPr>
              <a:t>1,Vẽ </a:t>
            </a:r>
            <a:r>
              <a:rPr lang="en-US" sz="2800" dirty="0" err="1">
                <a:solidFill>
                  <a:srgbClr val="0000FF"/>
                </a:solidFill>
              </a:rPr>
              <a:t>đường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thẳng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phụ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vuông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góc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với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đường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thẳng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đã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cho</a:t>
            </a:r>
            <a:r>
              <a:rPr lang="en-US" sz="2800" dirty="0">
                <a:solidFill>
                  <a:srgbClr val="0000FF"/>
                </a:solidFill>
              </a:rPr>
              <a:t>.</a:t>
            </a:r>
          </a:p>
          <a:p>
            <a:pPr algn="ctr" eaLnBrk="1" hangingPunct="1"/>
            <a:r>
              <a:rPr lang="en-US" sz="2800" dirty="0">
                <a:solidFill>
                  <a:srgbClr val="0000FF"/>
                </a:solidFill>
              </a:rPr>
              <a:t>2,Vẽ </a:t>
            </a:r>
            <a:r>
              <a:rPr lang="en-US" sz="2800" dirty="0" err="1">
                <a:solidFill>
                  <a:srgbClr val="0000FF"/>
                </a:solidFill>
              </a:rPr>
              <a:t>đường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thẳng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vuông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góc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với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đường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thẳng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phụ</a:t>
            </a:r>
            <a:r>
              <a:rPr lang="en-US" sz="2800" dirty="0">
                <a:solidFill>
                  <a:srgbClr val="0000FF"/>
                </a:solidFill>
              </a:rPr>
              <a:t> .</a:t>
            </a:r>
          </a:p>
        </p:txBody>
      </p:sp>
      <p:pic>
        <p:nvPicPr>
          <p:cNvPr id="21509" name="Picture 5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19600"/>
            <a:ext cx="2819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21747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905000" y="1981200"/>
            <a:ext cx="86868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500" dirty="0" err="1" smtClean="0">
                <a:solidFill>
                  <a:srgbClr val="FF3300"/>
                </a:solidFill>
              </a:rPr>
              <a:t>Thực</a:t>
            </a:r>
            <a:r>
              <a:rPr lang="en-US" sz="11500" dirty="0" smtClean="0">
                <a:solidFill>
                  <a:srgbClr val="FF3300"/>
                </a:solidFill>
              </a:rPr>
              <a:t> </a:t>
            </a:r>
            <a:r>
              <a:rPr lang="en-US" sz="11500" dirty="0" err="1">
                <a:solidFill>
                  <a:srgbClr val="FF3300"/>
                </a:solidFill>
              </a:rPr>
              <a:t>hành</a:t>
            </a:r>
            <a:endParaRPr lang="en-US" sz="115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12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04800" y="838200"/>
            <a:ext cx="11582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800" b="0" u="sng" dirty="0" err="1">
                <a:solidFill>
                  <a:srgbClr val="FF3300"/>
                </a:solidFill>
              </a:rPr>
              <a:t>Bài</a:t>
            </a:r>
            <a:r>
              <a:rPr lang="en-US" sz="4800" b="0" u="sng" dirty="0">
                <a:solidFill>
                  <a:srgbClr val="FF3300"/>
                </a:solidFill>
              </a:rPr>
              <a:t> 1</a:t>
            </a:r>
            <a:r>
              <a:rPr lang="en-US" sz="4800" b="0" dirty="0">
                <a:solidFill>
                  <a:srgbClr val="FF3300"/>
                </a:solidFill>
              </a:rPr>
              <a:t>:</a:t>
            </a:r>
            <a:r>
              <a:rPr lang="en-US" sz="4800" b="0" dirty="0">
                <a:solidFill>
                  <a:srgbClr val="0000FF"/>
                </a:solidFill>
              </a:rPr>
              <a:t> </a:t>
            </a:r>
            <a:r>
              <a:rPr lang="en-US" sz="4800" b="0" dirty="0" err="1">
                <a:solidFill>
                  <a:srgbClr val="0000FF"/>
                </a:solidFill>
              </a:rPr>
              <a:t>Hãy</a:t>
            </a:r>
            <a:r>
              <a:rPr lang="en-US" sz="4800" b="0" dirty="0">
                <a:solidFill>
                  <a:srgbClr val="0000FF"/>
                </a:solidFill>
              </a:rPr>
              <a:t> </a:t>
            </a:r>
            <a:r>
              <a:rPr lang="en-US" sz="4800" b="0" dirty="0" err="1">
                <a:solidFill>
                  <a:srgbClr val="0000FF"/>
                </a:solidFill>
              </a:rPr>
              <a:t>vẽ</a:t>
            </a:r>
            <a:r>
              <a:rPr lang="en-US" sz="4800" b="0" dirty="0">
                <a:solidFill>
                  <a:srgbClr val="0000FF"/>
                </a:solidFill>
              </a:rPr>
              <a:t> </a:t>
            </a:r>
            <a:r>
              <a:rPr lang="en-US" sz="4800" b="0" dirty="0" err="1">
                <a:solidFill>
                  <a:srgbClr val="0000FF"/>
                </a:solidFill>
              </a:rPr>
              <a:t>đường</a:t>
            </a:r>
            <a:r>
              <a:rPr lang="en-US" sz="4800" b="0" dirty="0">
                <a:solidFill>
                  <a:srgbClr val="0000FF"/>
                </a:solidFill>
              </a:rPr>
              <a:t> </a:t>
            </a:r>
            <a:r>
              <a:rPr lang="en-US" sz="4800" b="0" dirty="0" err="1">
                <a:solidFill>
                  <a:srgbClr val="0000FF"/>
                </a:solidFill>
              </a:rPr>
              <a:t>thẳng</a:t>
            </a:r>
            <a:r>
              <a:rPr lang="en-US" sz="4800" b="0" dirty="0">
                <a:solidFill>
                  <a:srgbClr val="0000FF"/>
                </a:solidFill>
              </a:rPr>
              <a:t> AB </a:t>
            </a:r>
            <a:r>
              <a:rPr lang="en-US" sz="4800" b="0" dirty="0" err="1">
                <a:solidFill>
                  <a:srgbClr val="0000FF"/>
                </a:solidFill>
              </a:rPr>
              <a:t>đi</a:t>
            </a:r>
            <a:r>
              <a:rPr lang="en-US" sz="4800" b="0" dirty="0">
                <a:solidFill>
                  <a:srgbClr val="0000FF"/>
                </a:solidFill>
              </a:rPr>
              <a:t> qua </a:t>
            </a:r>
            <a:r>
              <a:rPr lang="en-US" sz="4800" b="0" dirty="0" err="1">
                <a:solidFill>
                  <a:srgbClr val="0000FF"/>
                </a:solidFill>
              </a:rPr>
              <a:t>điểm</a:t>
            </a:r>
            <a:r>
              <a:rPr lang="en-US" sz="4800" b="0" dirty="0">
                <a:solidFill>
                  <a:srgbClr val="0000FF"/>
                </a:solidFill>
              </a:rPr>
              <a:t> M </a:t>
            </a:r>
            <a:r>
              <a:rPr lang="en-US" sz="4800" b="0" dirty="0" err="1">
                <a:solidFill>
                  <a:srgbClr val="0000FF"/>
                </a:solidFill>
              </a:rPr>
              <a:t>và</a:t>
            </a:r>
            <a:r>
              <a:rPr lang="en-US" sz="4800" b="0" dirty="0">
                <a:solidFill>
                  <a:srgbClr val="0000FF"/>
                </a:solidFill>
              </a:rPr>
              <a:t> song </a:t>
            </a:r>
            <a:r>
              <a:rPr lang="en-US" sz="4800" b="0" dirty="0" err="1">
                <a:solidFill>
                  <a:srgbClr val="0000FF"/>
                </a:solidFill>
              </a:rPr>
              <a:t>song</a:t>
            </a:r>
            <a:r>
              <a:rPr lang="en-US" sz="4800" b="0" dirty="0">
                <a:solidFill>
                  <a:srgbClr val="0000FF"/>
                </a:solidFill>
              </a:rPr>
              <a:t> </a:t>
            </a:r>
            <a:r>
              <a:rPr lang="en-US" sz="4800" b="0" dirty="0" err="1">
                <a:solidFill>
                  <a:srgbClr val="0000FF"/>
                </a:solidFill>
              </a:rPr>
              <a:t>với</a:t>
            </a:r>
            <a:r>
              <a:rPr lang="en-US" sz="4800" b="0" dirty="0">
                <a:solidFill>
                  <a:srgbClr val="0000FF"/>
                </a:solidFill>
              </a:rPr>
              <a:t> </a:t>
            </a:r>
            <a:r>
              <a:rPr lang="en-US" sz="4800" b="0" dirty="0" err="1">
                <a:solidFill>
                  <a:srgbClr val="0000FF"/>
                </a:solidFill>
              </a:rPr>
              <a:t>đường</a:t>
            </a:r>
            <a:r>
              <a:rPr lang="en-US" sz="4800" b="0" dirty="0">
                <a:solidFill>
                  <a:srgbClr val="0000FF"/>
                </a:solidFill>
              </a:rPr>
              <a:t> </a:t>
            </a:r>
            <a:r>
              <a:rPr lang="en-US" sz="4800" b="0" dirty="0" err="1">
                <a:solidFill>
                  <a:srgbClr val="0000FF"/>
                </a:solidFill>
              </a:rPr>
              <a:t>thẳng</a:t>
            </a:r>
            <a:r>
              <a:rPr lang="en-US" sz="4800" b="0" dirty="0">
                <a:solidFill>
                  <a:srgbClr val="0000FF"/>
                </a:solidFill>
              </a:rPr>
              <a:t> CD.</a:t>
            </a:r>
          </a:p>
        </p:txBody>
      </p:sp>
    </p:spTree>
    <p:extLst>
      <p:ext uri="{BB962C8B-B14F-4D97-AF65-F5344CB8AC3E}">
        <p14:creationId xmlns:p14="http://schemas.microsoft.com/office/powerpoint/2010/main" val="163977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04800" y="182225"/>
            <a:ext cx="1203960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400" dirty="0" err="1">
                <a:solidFill>
                  <a:srgbClr val="FF0000"/>
                </a:solidFill>
              </a:rPr>
              <a:t>Bài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 err="1">
                <a:solidFill>
                  <a:srgbClr val="FF0000"/>
                </a:solidFill>
              </a:rPr>
              <a:t>tập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 err="1">
                <a:solidFill>
                  <a:srgbClr val="FF0000"/>
                </a:solidFill>
              </a:rPr>
              <a:t>yêu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 err="1">
                <a:solidFill>
                  <a:srgbClr val="FF0000"/>
                </a:solidFill>
              </a:rPr>
              <a:t>cầu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 err="1">
                <a:solidFill>
                  <a:srgbClr val="FF0000"/>
                </a:solidFill>
              </a:rPr>
              <a:t>gì</a:t>
            </a:r>
            <a:r>
              <a:rPr lang="en-US" sz="3400" dirty="0">
                <a:solidFill>
                  <a:srgbClr val="FF0000"/>
                </a:solidFill>
              </a:rPr>
              <a:t>?</a:t>
            </a:r>
          </a:p>
          <a:p>
            <a:pPr eaLnBrk="1" hangingPunct="1">
              <a:lnSpc>
                <a:spcPct val="150000"/>
              </a:lnSpc>
            </a:pPr>
            <a:r>
              <a:rPr lang="en-US" sz="3400" b="0" dirty="0" err="1">
                <a:solidFill>
                  <a:srgbClr val="0000FF"/>
                </a:solidFill>
              </a:rPr>
              <a:t>Để</a:t>
            </a:r>
            <a:r>
              <a:rPr lang="en-US" sz="3400" b="0" dirty="0">
                <a:solidFill>
                  <a:srgbClr val="0000FF"/>
                </a:solidFill>
              </a:rPr>
              <a:t> </a:t>
            </a:r>
            <a:r>
              <a:rPr lang="en-US" sz="3400" b="0" dirty="0" err="1">
                <a:solidFill>
                  <a:srgbClr val="0000FF"/>
                </a:solidFill>
              </a:rPr>
              <a:t>vẽ</a:t>
            </a:r>
            <a:r>
              <a:rPr lang="en-US" sz="3400" b="0" dirty="0">
                <a:solidFill>
                  <a:srgbClr val="0000FF"/>
                </a:solidFill>
              </a:rPr>
              <a:t> </a:t>
            </a:r>
            <a:r>
              <a:rPr lang="en-US" sz="3400" b="0" dirty="0" err="1">
                <a:solidFill>
                  <a:srgbClr val="0000FF"/>
                </a:solidFill>
              </a:rPr>
              <a:t>đường</a:t>
            </a:r>
            <a:r>
              <a:rPr lang="en-US" sz="3400" b="0" dirty="0">
                <a:solidFill>
                  <a:srgbClr val="0000FF"/>
                </a:solidFill>
              </a:rPr>
              <a:t> </a:t>
            </a:r>
            <a:r>
              <a:rPr lang="en-US" sz="3400" b="0" dirty="0" err="1">
                <a:solidFill>
                  <a:srgbClr val="0000FF"/>
                </a:solidFill>
              </a:rPr>
              <a:t>thẳng</a:t>
            </a:r>
            <a:r>
              <a:rPr lang="en-US" sz="3400" b="0" dirty="0">
                <a:solidFill>
                  <a:srgbClr val="0000FF"/>
                </a:solidFill>
              </a:rPr>
              <a:t> AB </a:t>
            </a:r>
            <a:r>
              <a:rPr lang="en-US" sz="3400" b="0" dirty="0" err="1">
                <a:solidFill>
                  <a:srgbClr val="0000FF"/>
                </a:solidFill>
              </a:rPr>
              <a:t>đi</a:t>
            </a:r>
            <a:r>
              <a:rPr lang="en-US" sz="3400" b="0" dirty="0">
                <a:solidFill>
                  <a:srgbClr val="0000FF"/>
                </a:solidFill>
              </a:rPr>
              <a:t> qua M </a:t>
            </a:r>
            <a:r>
              <a:rPr lang="en-US" sz="3400" b="0" dirty="0" err="1">
                <a:solidFill>
                  <a:srgbClr val="0000FF"/>
                </a:solidFill>
              </a:rPr>
              <a:t>và</a:t>
            </a:r>
            <a:r>
              <a:rPr lang="en-US" sz="3400" b="0" dirty="0">
                <a:solidFill>
                  <a:srgbClr val="0000FF"/>
                </a:solidFill>
              </a:rPr>
              <a:t> song </a:t>
            </a:r>
            <a:r>
              <a:rPr lang="en-US" sz="3400" b="0" dirty="0" err="1">
                <a:solidFill>
                  <a:srgbClr val="0000FF"/>
                </a:solidFill>
              </a:rPr>
              <a:t>song</a:t>
            </a:r>
            <a:r>
              <a:rPr lang="en-US" sz="3400" b="0" dirty="0">
                <a:solidFill>
                  <a:srgbClr val="0000FF"/>
                </a:solidFill>
              </a:rPr>
              <a:t> </a:t>
            </a:r>
            <a:r>
              <a:rPr lang="en-US" sz="3400" b="0" dirty="0" err="1">
                <a:solidFill>
                  <a:srgbClr val="0000FF"/>
                </a:solidFill>
              </a:rPr>
              <a:t>với</a:t>
            </a:r>
            <a:r>
              <a:rPr lang="en-US" sz="3400" b="0" dirty="0">
                <a:solidFill>
                  <a:srgbClr val="0000FF"/>
                </a:solidFill>
              </a:rPr>
              <a:t> </a:t>
            </a:r>
            <a:r>
              <a:rPr lang="en-US" sz="3400" b="0" dirty="0" err="1">
                <a:solidFill>
                  <a:srgbClr val="0000FF"/>
                </a:solidFill>
              </a:rPr>
              <a:t>đường</a:t>
            </a:r>
            <a:r>
              <a:rPr lang="en-US" sz="3400" b="0" dirty="0">
                <a:solidFill>
                  <a:srgbClr val="0000FF"/>
                </a:solidFill>
              </a:rPr>
              <a:t> </a:t>
            </a:r>
            <a:r>
              <a:rPr lang="en-US" sz="3400" b="0" dirty="0" err="1">
                <a:solidFill>
                  <a:srgbClr val="0000FF"/>
                </a:solidFill>
              </a:rPr>
              <a:t>thẳng</a:t>
            </a:r>
            <a:r>
              <a:rPr lang="en-US" sz="3400" b="0" dirty="0">
                <a:solidFill>
                  <a:srgbClr val="0000FF"/>
                </a:solidFill>
              </a:rPr>
              <a:t> CD, </a:t>
            </a:r>
            <a:r>
              <a:rPr lang="en-US" sz="3400" b="0" dirty="0" err="1">
                <a:solidFill>
                  <a:srgbClr val="0000FF"/>
                </a:solidFill>
              </a:rPr>
              <a:t>trước</a:t>
            </a:r>
            <a:r>
              <a:rPr lang="en-US" sz="3400" b="0" dirty="0">
                <a:solidFill>
                  <a:srgbClr val="0000FF"/>
                </a:solidFill>
              </a:rPr>
              <a:t> </a:t>
            </a:r>
            <a:r>
              <a:rPr lang="en-US" sz="3400" b="0" dirty="0" err="1">
                <a:solidFill>
                  <a:srgbClr val="0000FF"/>
                </a:solidFill>
              </a:rPr>
              <a:t>tiên</a:t>
            </a:r>
            <a:r>
              <a:rPr lang="en-US" sz="3400" b="0" dirty="0">
                <a:solidFill>
                  <a:srgbClr val="0000FF"/>
                </a:solidFill>
              </a:rPr>
              <a:t> ta </a:t>
            </a:r>
            <a:r>
              <a:rPr lang="en-US" sz="3400" b="0" dirty="0" err="1">
                <a:solidFill>
                  <a:srgbClr val="0000FF"/>
                </a:solidFill>
              </a:rPr>
              <a:t>vẽ</a:t>
            </a:r>
            <a:r>
              <a:rPr lang="en-US" sz="3400" b="0" dirty="0">
                <a:solidFill>
                  <a:srgbClr val="0000FF"/>
                </a:solidFill>
              </a:rPr>
              <a:t> </a:t>
            </a:r>
            <a:r>
              <a:rPr lang="en-US" sz="3400" b="0" dirty="0" err="1">
                <a:solidFill>
                  <a:srgbClr val="0000FF"/>
                </a:solidFill>
              </a:rPr>
              <a:t>gì</a:t>
            </a:r>
            <a:r>
              <a:rPr lang="en-US" sz="3400" b="0" dirty="0" smtClean="0">
                <a:solidFill>
                  <a:srgbClr val="0000FF"/>
                </a:solidFill>
              </a:rPr>
              <a:t>?</a:t>
            </a:r>
          </a:p>
          <a:p>
            <a:pPr eaLnBrk="1" hangingPunct="1">
              <a:lnSpc>
                <a:spcPct val="150000"/>
              </a:lnSpc>
            </a:pPr>
            <a:r>
              <a:rPr lang="en-US" sz="3400" dirty="0" err="1">
                <a:cs typeface="Arial" charset="0"/>
              </a:rPr>
              <a:t>Vẽ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một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đường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thẳng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đi</a:t>
            </a:r>
            <a:r>
              <a:rPr lang="en-US" sz="3400" dirty="0">
                <a:cs typeface="Arial" charset="0"/>
              </a:rPr>
              <a:t> qua M </a:t>
            </a:r>
            <a:r>
              <a:rPr lang="en-US" sz="3400" dirty="0" err="1">
                <a:cs typeface="Arial" charset="0"/>
              </a:rPr>
              <a:t>và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vuông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góc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với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smtClean="0">
                <a:cs typeface="Arial" charset="0"/>
              </a:rPr>
              <a:t>CD</a:t>
            </a:r>
            <a:endParaRPr lang="en-US" sz="3400" b="0" dirty="0">
              <a:solidFill>
                <a:srgbClr val="0000FF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400" b="0" dirty="0" err="1">
                <a:solidFill>
                  <a:srgbClr val="0000FF"/>
                </a:solidFill>
              </a:rPr>
              <a:t>Sau</a:t>
            </a:r>
            <a:r>
              <a:rPr lang="en-US" sz="3400" b="0" dirty="0">
                <a:solidFill>
                  <a:srgbClr val="0000FF"/>
                </a:solidFill>
              </a:rPr>
              <a:t> </a:t>
            </a:r>
            <a:r>
              <a:rPr lang="en-US" sz="3400" b="0" dirty="0" err="1">
                <a:solidFill>
                  <a:srgbClr val="0000FF"/>
                </a:solidFill>
              </a:rPr>
              <a:t>khi</a:t>
            </a:r>
            <a:r>
              <a:rPr lang="en-US" sz="3400" b="0" dirty="0">
                <a:solidFill>
                  <a:srgbClr val="0000FF"/>
                </a:solidFill>
              </a:rPr>
              <a:t> </a:t>
            </a:r>
            <a:r>
              <a:rPr lang="en-US" sz="3400" b="0" dirty="0" err="1">
                <a:solidFill>
                  <a:srgbClr val="0000FF"/>
                </a:solidFill>
              </a:rPr>
              <a:t>vẽ</a:t>
            </a:r>
            <a:r>
              <a:rPr lang="en-US" sz="3400" b="0" dirty="0">
                <a:solidFill>
                  <a:srgbClr val="0000FF"/>
                </a:solidFill>
              </a:rPr>
              <a:t> </a:t>
            </a:r>
            <a:r>
              <a:rPr lang="en-US" sz="3400" b="0" dirty="0" err="1">
                <a:solidFill>
                  <a:srgbClr val="0000FF"/>
                </a:solidFill>
              </a:rPr>
              <a:t>được</a:t>
            </a:r>
            <a:r>
              <a:rPr lang="en-US" sz="3400" b="0" dirty="0">
                <a:solidFill>
                  <a:srgbClr val="0000FF"/>
                </a:solidFill>
              </a:rPr>
              <a:t> </a:t>
            </a:r>
            <a:r>
              <a:rPr lang="en-US" sz="3400" b="0" dirty="0" err="1">
                <a:solidFill>
                  <a:srgbClr val="0000FF"/>
                </a:solidFill>
              </a:rPr>
              <a:t>đường</a:t>
            </a:r>
            <a:r>
              <a:rPr lang="en-US" sz="3400" b="0" dirty="0">
                <a:solidFill>
                  <a:srgbClr val="0000FF"/>
                </a:solidFill>
              </a:rPr>
              <a:t> </a:t>
            </a:r>
            <a:r>
              <a:rPr lang="en-US" sz="3400" b="0" dirty="0" err="1">
                <a:solidFill>
                  <a:srgbClr val="0000FF"/>
                </a:solidFill>
              </a:rPr>
              <a:t>thẳng</a:t>
            </a:r>
            <a:r>
              <a:rPr lang="en-US" sz="3400" b="0" dirty="0">
                <a:solidFill>
                  <a:srgbClr val="0000FF"/>
                </a:solidFill>
              </a:rPr>
              <a:t> </a:t>
            </a:r>
            <a:r>
              <a:rPr lang="en-US" sz="3400" b="0" dirty="0" err="1" smtClean="0">
                <a:solidFill>
                  <a:srgbClr val="0000FF"/>
                </a:solidFill>
              </a:rPr>
              <a:t>đó</a:t>
            </a:r>
            <a:r>
              <a:rPr lang="en-US" sz="3400" b="0" dirty="0" smtClean="0">
                <a:solidFill>
                  <a:srgbClr val="0000FF"/>
                </a:solidFill>
              </a:rPr>
              <a:t>, </a:t>
            </a:r>
            <a:r>
              <a:rPr lang="en-US" sz="3400" b="0" dirty="0">
                <a:solidFill>
                  <a:srgbClr val="0000FF"/>
                </a:solidFill>
              </a:rPr>
              <a:t>ta </a:t>
            </a:r>
            <a:r>
              <a:rPr lang="en-US" sz="3400" b="0" dirty="0" err="1">
                <a:solidFill>
                  <a:srgbClr val="0000FF"/>
                </a:solidFill>
              </a:rPr>
              <a:t>tiếp</a:t>
            </a:r>
            <a:r>
              <a:rPr lang="en-US" sz="3400" b="0" dirty="0">
                <a:solidFill>
                  <a:srgbClr val="0000FF"/>
                </a:solidFill>
              </a:rPr>
              <a:t> </a:t>
            </a:r>
            <a:r>
              <a:rPr lang="en-US" sz="3400" b="0" dirty="0" err="1">
                <a:solidFill>
                  <a:srgbClr val="0000FF"/>
                </a:solidFill>
              </a:rPr>
              <a:t>tục</a:t>
            </a:r>
            <a:r>
              <a:rPr lang="en-US" sz="3400" b="0" dirty="0">
                <a:solidFill>
                  <a:srgbClr val="0000FF"/>
                </a:solidFill>
              </a:rPr>
              <a:t> </a:t>
            </a:r>
            <a:r>
              <a:rPr lang="en-US" sz="3400" b="0" dirty="0" err="1">
                <a:solidFill>
                  <a:srgbClr val="0000FF"/>
                </a:solidFill>
              </a:rPr>
              <a:t>vẽ</a:t>
            </a:r>
            <a:r>
              <a:rPr lang="en-US" sz="3400" b="0" dirty="0">
                <a:solidFill>
                  <a:srgbClr val="0000FF"/>
                </a:solidFill>
              </a:rPr>
              <a:t> </a:t>
            </a:r>
            <a:r>
              <a:rPr lang="en-US" sz="3400" b="0" dirty="0" err="1">
                <a:solidFill>
                  <a:srgbClr val="0000FF"/>
                </a:solidFill>
              </a:rPr>
              <a:t>gì</a:t>
            </a:r>
            <a:r>
              <a:rPr lang="en-US" sz="3400" b="0" dirty="0" smtClean="0">
                <a:solidFill>
                  <a:srgbClr val="0000FF"/>
                </a:solidFill>
              </a:rPr>
              <a:t>?</a:t>
            </a:r>
          </a:p>
          <a:p>
            <a:pPr eaLnBrk="1" hangingPunct="1">
              <a:lnSpc>
                <a:spcPct val="150000"/>
              </a:lnSpc>
            </a:pPr>
            <a:r>
              <a:rPr lang="en-US" sz="3400" dirty="0" err="1">
                <a:cs typeface="Arial" charset="0"/>
              </a:rPr>
              <a:t>Vẽ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đường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thẳng</a:t>
            </a:r>
            <a:r>
              <a:rPr lang="en-US" sz="3400" dirty="0">
                <a:cs typeface="Arial" charset="0"/>
              </a:rPr>
              <a:t> AB </a:t>
            </a:r>
            <a:r>
              <a:rPr lang="en-US" sz="3400" dirty="0" err="1">
                <a:cs typeface="Arial" charset="0"/>
              </a:rPr>
              <a:t>đi</a:t>
            </a:r>
            <a:r>
              <a:rPr lang="en-US" sz="3400" dirty="0">
                <a:cs typeface="Arial" charset="0"/>
              </a:rPr>
              <a:t> qua M </a:t>
            </a:r>
            <a:r>
              <a:rPr lang="en-US" sz="3400" dirty="0" err="1">
                <a:cs typeface="Arial" charset="0"/>
              </a:rPr>
              <a:t>và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vuông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góc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với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đường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thẳng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vừa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vẽ</a:t>
            </a:r>
            <a:r>
              <a:rPr lang="en-US" sz="3400" dirty="0">
                <a:cs typeface="Arial" charset="0"/>
              </a:rPr>
              <a:t>, ta </a:t>
            </a:r>
            <a:r>
              <a:rPr lang="en-US" sz="3400" dirty="0" err="1">
                <a:cs typeface="Arial" charset="0"/>
              </a:rPr>
              <a:t>được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đường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thẳng</a:t>
            </a:r>
            <a:r>
              <a:rPr lang="en-US" sz="3400" dirty="0">
                <a:cs typeface="Arial" charset="0"/>
              </a:rPr>
              <a:t> AB </a:t>
            </a:r>
            <a:r>
              <a:rPr lang="en-US" sz="3400" dirty="0" err="1">
                <a:cs typeface="Arial" charset="0"/>
              </a:rPr>
              <a:t>đi</a:t>
            </a:r>
            <a:r>
              <a:rPr lang="en-US" sz="3400" dirty="0">
                <a:cs typeface="Arial" charset="0"/>
              </a:rPr>
              <a:t> qua M </a:t>
            </a:r>
            <a:r>
              <a:rPr lang="en-US" sz="3400" dirty="0" err="1">
                <a:cs typeface="Arial" charset="0"/>
              </a:rPr>
              <a:t>và</a:t>
            </a:r>
            <a:r>
              <a:rPr lang="en-US" sz="3400" dirty="0">
                <a:cs typeface="Arial" charset="0"/>
              </a:rPr>
              <a:t> song </a:t>
            </a:r>
            <a:r>
              <a:rPr lang="en-US" sz="3400" dirty="0" err="1">
                <a:cs typeface="Arial" charset="0"/>
              </a:rPr>
              <a:t>song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với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smtClean="0">
                <a:cs typeface="Arial" charset="0"/>
              </a:rPr>
              <a:t>CD</a:t>
            </a:r>
            <a:endParaRPr lang="en-US" sz="3400" b="0" dirty="0">
              <a:solidFill>
                <a:srgbClr val="0000FF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400" b="0" dirty="0" err="1">
                <a:solidFill>
                  <a:srgbClr val="0000FF"/>
                </a:solidFill>
              </a:rPr>
              <a:t>Đường</a:t>
            </a:r>
            <a:r>
              <a:rPr lang="en-US" sz="3400" b="0" dirty="0">
                <a:solidFill>
                  <a:srgbClr val="0000FF"/>
                </a:solidFill>
              </a:rPr>
              <a:t> </a:t>
            </a:r>
            <a:r>
              <a:rPr lang="en-US" sz="3400" b="0" dirty="0" err="1">
                <a:solidFill>
                  <a:srgbClr val="0000FF"/>
                </a:solidFill>
              </a:rPr>
              <a:t>thẳng</a:t>
            </a:r>
            <a:r>
              <a:rPr lang="en-US" sz="3400" b="0" dirty="0">
                <a:solidFill>
                  <a:srgbClr val="0000FF"/>
                </a:solidFill>
              </a:rPr>
              <a:t> </a:t>
            </a:r>
            <a:r>
              <a:rPr lang="en-US" sz="3400" b="0" dirty="0" err="1">
                <a:solidFill>
                  <a:srgbClr val="0000FF"/>
                </a:solidFill>
              </a:rPr>
              <a:t>vừa</a:t>
            </a:r>
            <a:r>
              <a:rPr lang="en-US" sz="3400" b="0" dirty="0">
                <a:solidFill>
                  <a:srgbClr val="0000FF"/>
                </a:solidFill>
              </a:rPr>
              <a:t> </a:t>
            </a:r>
            <a:r>
              <a:rPr lang="en-US" sz="3400" b="0" dirty="0" err="1">
                <a:solidFill>
                  <a:srgbClr val="0000FF"/>
                </a:solidFill>
              </a:rPr>
              <a:t>vẽ</a:t>
            </a:r>
            <a:r>
              <a:rPr lang="en-US" sz="3400" b="0" dirty="0">
                <a:solidFill>
                  <a:srgbClr val="0000FF"/>
                </a:solidFill>
              </a:rPr>
              <a:t> </a:t>
            </a:r>
            <a:r>
              <a:rPr lang="en-US" sz="3400" b="0" dirty="0" err="1">
                <a:solidFill>
                  <a:srgbClr val="0000FF"/>
                </a:solidFill>
              </a:rPr>
              <a:t>như</a:t>
            </a:r>
            <a:r>
              <a:rPr lang="en-US" sz="3400" b="0" dirty="0">
                <a:solidFill>
                  <a:srgbClr val="0000FF"/>
                </a:solidFill>
              </a:rPr>
              <a:t> </a:t>
            </a:r>
            <a:r>
              <a:rPr lang="en-US" sz="3400" b="0" dirty="0" err="1">
                <a:solidFill>
                  <a:srgbClr val="0000FF"/>
                </a:solidFill>
              </a:rPr>
              <a:t>thế</a:t>
            </a:r>
            <a:r>
              <a:rPr lang="en-US" sz="3400" b="0" dirty="0">
                <a:solidFill>
                  <a:srgbClr val="0000FF"/>
                </a:solidFill>
              </a:rPr>
              <a:t> </a:t>
            </a:r>
            <a:r>
              <a:rPr lang="en-US" sz="3400" b="0" dirty="0" err="1">
                <a:solidFill>
                  <a:srgbClr val="0000FF"/>
                </a:solidFill>
              </a:rPr>
              <a:t>nào</a:t>
            </a:r>
            <a:r>
              <a:rPr lang="en-US" sz="3400" b="0" dirty="0">
                <a:solidFill>
                  <a:srgbClr val="0000FF"/>
                </a:solidFill>
              </a:rPr>
              <a:t> so </a:t>
            </a:r>
            <a:r>
              <a:rPr lang="en-US" sz="3400" b="0" dirty="0" err="1">
                <a:solidFill>
                  <a:srgbClr val="0000FF"/>
                </a:solidFill>
              </a:rPr>
              <a:t>với</a:t>
            </a:r>
            <a:r>
              <a:rPr lang="en-US" sz="3400" b="0" dirty="0">
                <a:solidFill>
                  <a:srgbClr val="0000FF"/>
                </a:solidFill>
              </a:rPr>
              <a:t> </a:t>
            </a:r>
            <a:r>
              <a:rPr lang="en-US" sz="3400" b="0" dirty="0" err="1">
                <a:solidFill>
                  <a:srgbClr val="0000FF"/>
                </a:solidFill>
              </a:rPr>
              <a:t>đường</a:t>
            </a:r>
            <a:r>
              <a:rPr lang="en-US" sz="3400" b="0" dirty="0">
                <a:solidFill>
                  <a:srgbClr val="0000FF"/>
                </a:solidFill>
              </a:rPr>
              <a:t> </a:t>
            </a:r>
            <a:r>
              <a:rPr lang="en-US" sz="3400" b="0" dirty="0" err="1">
                <a:solidFill>
                  <a:srgbClr val="0000FF"/>
                </a:solidFill>
              </a:rPr>
              <a:t>thẳng</a:t>
            </a:r>
            <a:r>
              <a:rPr lang="en-US" sz="3400" b="0" dirty="0">
                <a:solidFill>
                  <a:srgbClr val="0000FF"/>
                </a:solidFill>
              </a:rPr>
              <a:t> CD?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3505200" y="3041650"/>
            <a:ext cx="50292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391400" y="4953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M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458200" y="2514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048000" y="2514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872288" y="45862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sym typeface="Webdings" panose="05030102010509060703" pitchFamily="18" charset="2"/>
              </a:rPr>
              <a:t>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81000" y="293560"/>
            <a:ext cx="11582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800" b="0" u="sng" dirty="0" err="1">
                <a:solidFill>
                  <a:srgbClr val="FF3300"/>
                </a:solidFill>
              </a:rPr>
              <a:t>Bài</a:t>
            </a:r>
            <a:r>
              <a:rPr lang="en-US" sz="4800" b="0" u="sng" dirty="0">
                <a:solidFill>
                  <a:srgbClr val="FF3300"/>
                </a:solidFill>
              </a:rPr>
              <a:t> 1</a:t>
            </a:r>
            <a:r>
              <a:rPr lang="en-US" sz="4800" b="0" dirty="0">
                <a:solidFill>
                  <a:srgbClr val="FF3300"/>
                </a:solidFill>
              </a:rPr>
              <a:t>:</a:t>
            </a:r>
            <a:r>
              <a:rPr lang="en-US" sz="4800" b="0" dirty="0">
                <a:solidFill>
                  <a:srgbClr val="0000FF"/>
                </a:solidFill>
              </a:rPr>
              <a:t> </a:t>
            </a:r>
            <a:r>
              <a:rPr lang="en-US" sz="4800" b="0" dirty="0" err="1">
                <a:solidFill>
                  <a:srgbClr val="0000FF"/>
                </a:solidFill>
              </a:rPr>
              <a:t>Hãy</a:t>
            </a:r>
            <a:r>
              <a:rPr lang="en-US" sz="4800" b="0" dirty="0">
                <a:solidFill>
                  <a:srgbClr val="0000FF"/>
                </a:solidFill>
              </a:rPr>
              <a:t> </a:t>
            </a:r>
            <a:r>
              <a:rPr lang="en-US" sz="4800" b="0" dirty="0" err="1">
                <a:solidFill>
                  <a:srgbClr val="0000FF"/>
                </a:solidFill>
              </a:rPr>
              <a:t>vẽ</a:t>
            </a:r>
            <a:r>
              <a:rPr lang="en-US" sz="4800" b="0" dirty="0">
                <a:solidFill>
                  <a:srgbClr val="0000FF"/>
                </a:solidFill>
              </a:rPr>
              <a:t> </a:t>
            </a:r>
            <a:r>
              <a:rPr lang="en-US" sz="4800" b="0" dirty="0" err="1">
                <a:solidFill>
                  <a:srgbClr val="0000FF"/>
                </a:solidFill>
              </a:rPr>
              <a:t>đường</a:t>
            </a:r>
            <a:r>
              <a:rPr lang="en-US" sz="4800" b="0" dirty="0">
                <a:solidFill>
                  <a:srgbClr val="0000FF"/>
                </a:solidFill>
              </a:rPr>
              <a:t> </a:t>
            </a:r>
            <a:r>
              <a:rPr lang="en-US" sz="4800" b="0" dirty="0" err="1">
                <a:solidFill>
                  <a:srgbClr val="0000FF"/>
                </a:solidFill>
              </a:rPr>
              <a:t>thẳng</a:t>
            </a:r>
            <a:r>
              <a:rPr lang="en-US" sz="4800" b="0" dirty="0">
                <a:solidFill>
                  <a:srgbClr val="0000FF"/>
                </a:solidFill>
              </a:rPr>
              <a:t> AB </a:t>
            </a:r>
            <a:r>
              <a:rPr lang="en-US" sz="4800" b="0" dirty="0" err="1">
                <a:solidFill>
                  <a:srgbClr val="0000FF"/>
                </a:solidFill>
              </a:rPr>
              <a:t>đi</a:t>
            </a:r>
            <a:r>
              <a:rPr lang="en-US" sz="4800" b="0" dirty="0">
                <a:solidFill>
                  <a:srgbClr val="0000FF"/>
                </a:solidFill>
              </a:rPr>
              <a:t> qua </a:t>
            </a:r>
            <a:r>
              <a:rPr lang="en-US" sz="4800" b="0" dirty="0" err="1">
                <a:solidFill>
                  <a:srgbClr val="0000FF"/>
                </a:solidFill>
              </a:rPr>
              <a:t>điểm</a:t>
            </a:r>
            <a:r>
              <a:rPr lang="en-US" sz="4800" b="0" dirty="0">
                <a:solidFill>
                  <a:srgbClr val="0000FF"/>
                </a:solidFill>
              </a:rPr>
              <a:t> M </a:t>
            </a:r>
            <a:r>
              <a:rPr lang="en-US" sz="4800" b="0" dirty="0" err="1">
                <a:solidFill>
                  <a:srgbClr val="0000FF"/>
                </a:solidFill>
              </a:rPr>
              <a:t>và</a:t>
            </a:r>
            <a:r>
              <a:rPr lang="en-US" sz="4800" b="0" dirty="0">
                <a:solidFill>
                  <a:srgbClr val="0000FF"/>
                </a:solidFill>
              </a:rPr>
              <a:t> song </a:t>
            </a:r>
            <a:r>
              <a:rPr lang="en-US" sz="4800" b="0" dirty="0" err="1">
                <a:solidFill>
                  <a:srgbClr val="0000FF"/>
                </a:solidFill>
              </a:rPr>
              <a:t>song</a:t>
            </a:r>
            <a:r>
              <a:rPr lang="en-US" sz="4800" b="0" dirty="0">
                <a:solidFill>
                  <a:srgbClr val="0000FF"/>
                </a:solidFill>
              </a:rPr>
              <a:t> </a:t>
            </a:r>
            <a:r>
              <a:rPr lang="en-US" sz="4800" b="0" dirty="0" err="1">
                <a:solidFill>
                  <a:srgbClr val="0000FF"/>
                </a:solidFill>
              </a:rPr>
              <a:t>với</a:t>
            </a:r>
            <a:r>
              <a:rPr lang="en-US" sz="4800" b="0" dirty="0">
                <a:solidFill>
                  <a:srgbClr val="0000FF"/>
                </a:solidFill>
              </a:rPr>
              <a:t> </a:t>
            </a:r>
            <a:r>
              <a:rPr lang="en-US" sz="4800" b="0" dirty="0" err="1">
                <a:solidFill>
                  <a:srgbClr val="0000FF"/>
                </a:solidFill>
              </a:rPr>
              <a:t>đường</a:t>
            </a:r>
            <a:r>
              <a:rPr lang="en-US" sz="4800" b="0" dirty="0">
                <a:solidFill>
                  <a:srgbClr val="0000FF"/>
                </a:solidFill>
              </a:rPr>
              <a:t> </a:t>
            </a:r>
            <a:r>
              <a:rPr lang="en-US" sz="4800" b="0" dirty="0" err="1">
                <a:solidFill>
                  <a:srgbClr val="0000FF"/>
                </a:solidFill>
              </a:rPr>
              <a:t>thẳng</a:t>
            </a:r>
            <a:r>
              <a:rPr lang="en-US" sz="4800" b="0" dirty="0">
                <a:solidFill>
                  <a:srgbClr val="0000FF"/>
                </a:solidFill>
              </a:rPr>
              <a:t> CD.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914400" y="4991100"/>
            <a:ext cx="2743200" cy="838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charset="0"/>
              </a:rPr>
              <a:t>HS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charset="0"/>
              </a:rPr>
              <a:t>vẽ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charset="0"/>
              </a:rPr>
              <a:t> </a:t>
            </a:r>
            <a:r>
              <a:rPr kumimoji="0" lang="en-US" sz="3600" b="1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charset="0"/>
              </a:rPr>
              <a:t>vào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charset="0"/>
              </a:rPr>
              <a:t> </a:t>
            </a:r>
            <a:r>
              <a:rPr kumimoji="0" lang="en-US" sz="3600" b="1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charset="0"/>
              </a:rPr>
              <a:t>vở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57200" y="1871374"/>
            <a:ext cx="11125200" cy="27149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charset="0"/>
              </a:rPr>
              <a:t>HS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charset="0"/>
              </a:rPr>
              <a:t>nêu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charset="0"/>
              </a:rPr>
              <a:t>cách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charset="0"/>
              </a:rPr>
              <a:t>làm</a:t>
            </a:r>
            <a:endParaRPr kumimoji="0" lang="en-US" sz="3200" b="1" i="0" u="none" strike="noStrike" cap="none" normalizeH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Arial" charset="0"/>
            </a:endParaRP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Bước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1: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Vẽ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một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đường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thẳng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đi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qua M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vuông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góc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với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CD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Bước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 2: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Vẽ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đường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thẳng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 AB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đi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 qua M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và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vuông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góc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với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đường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thẳng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vừa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vẽ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, ta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được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đường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thẳng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 AB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đi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 qua M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và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 song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song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với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 CD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0" grpId="1" animBg="1"/>
      <p:bldP spid="12291" grpId="0"/>
      <p:bldP spid="12291" grpId="1"/>
      <p:bldP spid="12292" grpId="0"/>
      <p:bldP spid="12292" grpId="1"/>
      <p:bldP spid="12293" grpId="0"/>
      <p:bldP spid="12293" grpId="1"/>
      <p:bldP spid="12294" grpId="0"/>
      <p:bldP spid="12294" grpId="1"/>
      <p:bldP spid="12295" grpId="0"/>
      <p:bldP spid="2" grpId="0" animBg="1"/>
      <p:bldP spid="3" grpId="0" animBg="1"/>
      <p:bldP spid="3" grpId="1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inh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" r="14882"/>
          <a:stretch>
            <a:fillRect/>
          </a:stretch>
        </p:blipFill>
        <p:spPr bwMode="auto">
          <a:xfrm rot="-140206">
            <a:off x="1881189" y="1938339"/>
            <a:ext cx="1762125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3505200" y="1960563"/>
            <a:ext cx="50292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315200" y="4114801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M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8305800" y="1600201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200400" y="1600201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853238" y="3611563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Arial" panose="020B0604020202020204" pitchFamily="34" charset="0"/>
                <a:sym typeface="Webdings" panose="05030102010509060703" pitchFamily="18" charset="2"/>
              </a:rPr>
              <a:t></a:t>
            </a: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7080250" y="1349375"/>
            <a:ext cx="0" cy="4343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3505200" y="3810000"/>
            <a:ext cx="5029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8229600" y="40386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3429000" y="3962401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3886200" y="5867400"/>
            <a:ext cx="4191000" cy="528638"/>
          </a:xfrm>
          <a:prstGeom prst="rect">
            <a:avLst/>
          </a:prstGeom>
          <a:noFill/>
          <a:ln w="9525" algn="ctr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Ta có: CD song song AB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28594 0.00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9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3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666 -0.30698 L 0.30989 -0.30698 L 0.30989 -0.07628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47" y="115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3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153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53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8" grpId="0" animBg="1"/>
      <p:bldP spid="15369" grpId="0" animBg="1"/>
      <p:bldP spid="15369" grpId="1" animBg="1"/>
      <p:bldP spid="15370" grpId="0"/>
      <p:bldP spid="15371" grpId="0"/>
      <p:bldP spid="1537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11658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0" u="sng" dirty="0" err="1">
                <a:solidFill>
                  <a:srgbClr val="FF3300"/>
                </a:solidFill>
              </a:rPr>
              <a:t>Bài</a:t>
            </a:r>
            <a:r>
              <a:rPr lang="en-US" sz="3200" b="0" u="sng" dirty="0">
                <a:solidFill>
                  <a:srgbClr val="FF3300"/>
                </a:solidFill>
              </a:rPr>
              <a:t> </a:t>
            </a:r>
            <a:r>
              <a:rPr lang="en-US" sz="3200" b="0" u="sng" dirty="0" smtClean="0">
                <a:solidFill>
                  <a:srgbClr val="FF3300"/>
                </a:solidFill>
              </a:rPr>
              <a:t>2</a:t>
            </a:r>
            <a:r>
              <a:rPr lang="en-US" sz="3200" b="0" dirty="0" smtClean="0">
                <a:solidFill>
                  <a:srgbClr val="FF3300"/>
                </a:solidFill>
              </a:rPr>
              <a:t>: </a:t>
            </a:r>
            <a:r>
              <a:rPr lang="en-US" sz="3200" b="0" dirty="0" smtClean="0">
                <a:solidFill>
                  <a:srgbClr val="0000FF"/>
                </a:solidFill>
              </a:rPr>
              <a:t>Cho </a:t>
            </a:r>
            <a:r>
              <a:rPr lang="en-US" sz="3200" b="0" dirty="0" err="1">
                <a:solidFill>
                  <a:srgbClr val="0000FF"/>
                </a:solidFill>
              </a:rPr>
              <a:t>hình</a:t>
            </a:r>
            <a:r>
              <a:rPr lang="en-US" sz="3200" b="0" dirty="0">
                <a:solidFill>
                  <a:srgbClr val="0000FF"/>
                </a:solidFill>
              </a:rPr>
              <a:t> tam </a:t>
            </a:r>
            <a:r>
              <a:rPr lang="en-US" sz="3200" b="0" dirty="0" err="1">
                <a:solidFill>
                  <a:srgbClr val="0000FF"/>
                </a:solidFill>
              </a:rPr>
              <a:t>giác</a:t>
            </a:r>
            <a:r>
              <a:rPr lang="en-US" sz="3200" b="0" dirty="0">
                <a:solidFill>
                  <a:srgbClr val="0000FF"/>
                </a:solidFill>
              </a:rPr>
              <a:t> ABC </a:t>
            </a:r>
            <a:r>
              <a:rPr lang="en-US" sz="3200" b="0" dirty="0" err="1">
                <a:solidFill>
                  <a:srgbClr val="0000FF"/>
                </a:solidFill>
              </a:rPr>
              <a:t>có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góc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đỉnh</a:t>
            </a:r>
            <a:r>
              <a:rPr lang="en-US" sz="3200" b="0" dirty="0">
                <a:solidFill>
                  <a:srgbClr val="0000FF"/>
                </a:solidFill>
              </a:rPr>
              <a:t> A </a:t>
            </a:r>
            <a:r>
              <a:rPr lang="en-US" sz="3200" b="0" dirty="0" err="1">
                <a:solidFill>
                  <a:srgbClr val="0000FF"/>
                </a:solidFill>
              </a:rPr>
              <a:t>là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góc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vuông</a:t>
            </a:r>
            <a:r>
              <a:rPr lang="en-US" sz="3200" b="0" dirty="0">
                <a:solidFill>
                  <a:srgbClr val="0000FF"/>
                </a:solidFill>
              </a:rPr>
              <a:t>. Qua </a:t>
            </a:r>
            <a:r>
              <a:rPr lang="en-US" sz="3200" b="0" dirty="0" err="1">
                <a:solidFill>
                  <a:srgbClr val="0000FF"/>
                </a:solidFill>
              </a:rPr>
              <a:t>đỉnh</a:t>
            </a:r>
            <a:r>
              <a:rPr lang="en-US" sz="3200" b="0" dirty="0">
                <a:solidFill>
                  <a:srgbClr val="0000FF"/>
                </a:solidFill>
              </a:rPr>
              <a:t> A, </a:t>
            </a:r>
            <a:r>
              <a:rPr lang="en-US" sz="3200" b="0" dirty="0" err="1">
                <a:solidFill>
                  <a:srgbClr val="0000FF"/>
                </a:solidFill>
              </a:rPr>
              <a:t>hãy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vẽ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đường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thẳng</a:t>
            </a:r>
            <a:r>
              <a:rPr lang="en-US" sz="3200" b="0" dirty="0">
                <a:solidFill>
                  <a:srgbClr val="0000FF"/>
                </a:solidFill>
              </a:rPr>
              <a:t> AX song </a:t>
            </a:r>
            <a:r>
              <a:rPr lang="en-US" sz="3200" b="0" dirty="0" err="1">
                <a:solidFill>
                  <a:srgbClr val="0000FF"/>
                </a:solidFill>
              </a:rPr>
              <a:t>song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với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cạnh</a:t>
            </a:r>
            <a:r>
              <a:rPr lang="en-US" sz="3200" b="0" dirty="0">
                <a:solidFill>
                  <a:srgbClr val="0000FF"/>
                </a:solidFill>
              </a:rPr>
              <a:t> BC: qua </a:t>
            </a:r>
            <a:r>
              <a:rPr lang="en-US" sz="3200" b="0" dirty="0" err="1">
                <a:solidFill>
                  <a:srgbClr val="0000FF"/>
                </a:solidFill>
              </a:rPr>
              <a:t>đỉnh</a:t>
            </a:r>
            <a:r>
              <a:rPr lang="en-US" sz="3200" b="0" dirty="0">
                <a:solidFill>
                  <a:srgbClr val="0000FF"/>
                </a:solidFill>
              </a:rPr>
              <a:t> C, </a:t>
            </a:r>
            <a:r>
              <a:rPr lang="en-US" sz="3200" b="0" dirty="0" err="1">
                <a:solidFill>
                  <a:srgbClr val="0000FF"/>
                </a:solidFill>
              </a:rPr>
              <a:t>hãy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vẽ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đường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thẳng</a:t>
            </a:r>
            <a:r>
              <a:rPr lang="en-US" sz="3200" b="0" dirty="0">
                <a:solidFill>
                  <a:srgbClr val="0000FF"/>
                </a:solidFill>
              </a:rPr>
              <a:t> CY song </a:t>
            </a:r>
            <a:r>
              <a:rPr lang="en-US" sz="3200" b="0" dirty="0" err="1">
                <a:solidFill>
                  <a:srgbClr val="0000FF"/>
                </a:solidFill>
              </a:rPr>
              <a:t>song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với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cạnh</a:t>
            </a:r>
            <a:r>
              <a:rPr lang="en-US" sz="3200" b="0" dirty="0">
                <a:solidFill>
                  <a:srgbClr val="0000FF"/>
                </a:solidFill>
              </a:rPr>
              <a:t> AB. Hai </a:t>
            </a:r>
            <a:r>
              <a:rPr lang="en-US" sz="3200" b="0" dirty="0" err="1">
                <a:solidFill>
                  <a:srgbClr val="0000FF"/>
                </a:solidFill>
              </a:rPr>
              <a:t>đường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thẳng</a:t>
            </a:r>
            <a:r>
              <a:rPr lang="en-US" sz="3200" b="0" dirty="0">
                <a:solidFill>
                  <a:srgbClr val="0000FF"/>
                </a:solidFill>
              </a:rPr>
              <a:t> AX </a:t>
            </a:r>
            <a:r>
              <a:rPr lang="en-US" sz="3200" b="0" dirty="0" err="1">
                <a:solidFill>
                  <a:srgbClr val="0000FF"/>
                </a:solidFill>
              </a:rPr>
              <a:t>và</a:t>
            </a:r>
            <a:r>
              <a:rPr lang="en-US" sz="3200" b="0" dirty="0">
                <a:solidFill>
                  <a:srgbClr val="0000FF"/>
                </a:solidFill>
              </a:rPr>
              <a:t> CY </a:t>
            </a:r>
            <a:r>
              <a:rPr lang="en-US" sz="3200" b="0" dirty="0" err="1">
                <a:solidFill>
                  <a:srgbClr val="0000FF"/>
                </a:solidFill>
              </a:rPr>
              <a:t>cắt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nhau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tại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điểm</a:t>
            </a:r>
            <a:r>
              <a:rPr lang="en-US" sz="3200" b="0" dirty="0">
                <a:solidFill>
                  <a:srgbClr val="0000FF"/>
                </a:solidFill>
              </a:rPr>
              <a:t> D, </a:t>
            </a:r>
            <a:r>
              <a:rPr lang="en-US" sz="3200" b="0" dirty="0" err="1">
                <a:solidFill>
                  <a:srgbClr val="0000FF"/>
                </a:solidFill>
              </a:rPr>
              <a:t>nêu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tên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các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cặp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cạnh</a:t>
            </a:r>
            <a:r>
              <a:rPr lang="en-US" sz="3200" b="0" dirty="0">
                <a:solidFill>
                  <a:srgbClr val="0000FF"/>
                </a:solidFill>
              </a:rPr>
              <a:t> song </a:t>
            </a:r>
            <a:r>
              <a:rPr lang="en-US" sz="3200" b="0" dirty="0" err="1">
                <a:solidFill>
                  <a:srgbClr val="0000FF"/>
                </a:solidFill>
              </a:rPr>
              <a:t>với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nhau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có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trong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hình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tứ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giác</a:t>
            </a:r>
            <a:r>
              <a:rPr lang="en-US" sz="3200" b="0" dirty="0">
                <a:solidFill>
                  <a:srgbClr val="0000FF"/>
                </a:solidFill>
              </a:rPr>
              <a:t> ADCB.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733800" y="3124201"/>
            <a:ext cx="4800600" cy="2971802"/>
            <a:chOff x="1488" y="720"/>
            <a:chExt cx="3024" cy="1872"/>
          </a:xfrm>
        </p:grpSpPr>
        <p:sp>
          <p:nvSpPr>
            <p:cNvPr id="14340" name="Freeform 4"/>
            <p:cNvSpPr>
              <a:spLocks/>
            </p:cNvSpPr>
            <p:nvPr/>
          </p:nvSpPr>
          <p:spPr bwMode="auto">
            <a:xfrm>
              <a:off x="1824" y="1116"/>
              <a:ext cx="2352" cy="1104"/>
            </a:xfrm>
            <a:custGeom>
              <a:avLst/>
              <a:gdLst>
                <a:gd name="T0" fmla="*/ 0 w 2352"/>
                <a:gd name="T1" fmla="*/ 1104 h 1104"/>
                <a:gd name="T2" fmla="*/ 2352 w 2352"/>
                <a:gd name="T3" fmla="*/ 1104 h 1104"/>
                <a:gd name="T4" fmla="*/ 1488 w 2352"/>
                <a:gd name="T5" fmla="*/ 0 h 1104"/>
                <a:gd name="T6" fmla="*/ 0 w 2352"/>
                <a:gd name="T7" fmla="*/ 1104 h 1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52"/>
                <a:gd name="T13" fmla="*/ 0 h 1104"/>
                <a:gd name="T14" fmla="*/ 2352 w 2352"/>
                <a:gd name="T15" fmla="*/ 1104 h 1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52" h="1104">
                  <a:moveTo>
                    <a:pt x="0" y="1104"/>
                  </a:moveTo>
                  <a:lnTo>
                    <a:pt x="2352" y="1104"/>
                  </a:lnTo>
                  <a:lnTo>
                    <a:pt x="1488" y="0"/>
                  </a:lnTo>
                  <a:lnTo>
                    <a:pt x="0" y="1104"/>
                  </a:lnTo>
                  <a:close/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1" name="Text Box 5"/>
            <p:cNvSpPr txBox="1">
              <a:spLocks noChangeArrowheads="1"/>
            </p:cNvSpPr>
            <p:nvPr/>
          </p:nvSpPr>
          <p:spPr bwMode="auto">
            <a:xfrm>
              <a:off x="1488" y="2224"/>
              <a:ext cx="28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3120" y="720"/>
              <a:ext cx="38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14343" name="Text Box 7"/>
            <p:cNvSpPr txBox="1">
              <a:spLocks noChangeArrowheads="1"/>
            </p:cNvSpPr>
            <p:nvPr/>
          </p:nvSpPr>
          <p:spPr bwMode="auto">
            <a:xfrm>
              <a:off x="4224" y="2176"/>
              <a:ext cx="28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14344" name="Freeform 8"/>
            <p:cNvSpPr>
              <a:spLocks/>
            </p:cNvSpPr>
            <p:nvPr/>
          </p:nvSpPr>
          <p:spPr bwMode="auto">
            <a:xfrm>
              <a:off x="3120" y="1248"/>
              <a:ext cx="336" cy="192"/>
            </a:xfrm>
            <a:custGeom>
              <a:avLst/>
              <a:gdLst>
                <a:gd name="T0" fmla="*/ 0 w 336"/>
                <a:gd name="T1" fmla="*/ 0 h 192"/>
                <a:gd name="T2" fmla="*/ 144 w 336"/>
                <a:gd name="T3" fmla="*/ 192 h 192"/>
                <a:gd name="T4" fmla="*/ 336 w 336"/>
                <a:gd name="T5" fmla="*/ 48 h 192"/>
                <a:gd name="T6" fmla="*/ 0 60000 65536"/>
                <a:gd name="T7" fmla="*/ 0 60000 65536"/>
                <a:gd name="T8" fmla="*/ 0 60000 65536"/>
                <a:gd name="T9" fmla="*/ 0 w 336"/>
                <a:gd name="T10" fmla="*/ 0 h 192"/>
                <a:gd name="T11" fmla="*/ 336 w 336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92">
                  <a:moveTo>
                    <a:pt x="0" y="0"/>
                  </a:moveTo>
                  <a:lnTo>
                    <a:pt x="144" y="192"/>
                  </a:lnTo>
                  <a:lnTo>
                    <a:pt x="336" y="48"/>
                  </a:ln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121158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0" dirty="0">
                <a:solidFill>
                  <a:srgbClr val="FF3300"/>
                </a:solidFill>
              </a:rPr>
              <a:t>H</a:t>
            </a:r>
            <a:r>
              <a:rPr lang="en-US" sz="3600" b="0" dirty="0" smtClean="0">
                <a:solidFill>
                  <a:srgbClr val="FF3300"/>
                </a:solidFill>
              </a:rPr>
              <a:t>S </a:t>
            </a:r>
            <a:r>
              <a:rPr lang="en-US" sz="3600" b="0" dirty="0" err="1" smtClean="0">
                <a:solidFill>
                  <a:srgbClr val="FF3300"/>
                </a:solidFill>
              </a:rPr>
              <a:t>nêu</a:t>
            </a:r>
            <a:r>
              <a:rPr lang="en-US" sz="3600" b="0" dirty="0" smtClean="0">
                <a:solidFill>
                  <a:srgbClr val="FF3300"/>
                </a:solidFill>
              </a:rPr>
              <a:t> </a:t>
            </a:r>
            <a:r>
              <a:rPr lang="en-US" sz="3600" b="0" dirty="0" err="1" smtClean="0">
                <a:solidFill>
                  <a:srgbClr val="FF3300"/>
                </a:solidFill>
              </a:rPr>
              <a:t>cách</a:t>
            </a:r>
            <a:r>
              <a:rPr lang="en-US" sz="3600" b="0" dirty="0" smtClean="0">
                <a:solidFill>
                  <a:srgbClr val="FF3300"/>
                </a:solidFill>
              </a:rPr>
              <a:t> </a:t>
            </a:r>
            <a:r>
              <a:rPr lang="en-US" sz="3600" b="0" dirty="0" err="1" smtClean="0">
                <a:solidFill>
                  <a:srgbClr val="FF3300"/>
                </a:solidFill>
              </a:rPr>
              <a:t>làm</a:t>
            </a:r>
            <a:r>
              <a:rPr lang="en-US" sz="3600" b="0" dirty="0" smtClean="0">
                <a:solidFill>
                  <a:srgbClr val="FF3300"/>
                </a:solidFill>
              </a:rPr>
              <a:t>?</a:t>
            </a:r>
          </a:p>
          <a:p>
            <a:pPr eaLnBrk="1" hangingPunct="1"/>
            <a:r>
              <a:rPr lang="en-US" sz="3600" b="0" dirty="0" err="1" smtClean="0">
                <a:solidFill>
                  <a:srgbClr val="FF3300"/>
                </a:solidFill>
              </a:rPr>
              <a:t>Bước</a:t>
            </a:r>
            <a:r>
              <a:rPr lang="en-US" sz="3600" b="0" dirty="0" smtClean="0">
                <a:solidFill>
                  <a:srgbClr val="FF3300"/>
                </a:solidFill>
              </a:rPr>
              <a:t> </a:t>
            </a:r>
            <a:r>
              <a:rPr lang="en-US" sz="3600" b="0" dirty="0">
                <a:solidFill>
                  <a:srgbClr val="FF3300"/>
                </a:solidFill>
              </a:rPr>
              <a:t>1:</a:t>
            </a:r>
            <a:r>
              <a:rPr lang="en-US" sz="3600" b="0" dirty="0"/>
              <a:t> </a:t>
            </a:r>
            <a:r>
              <a:rPr lang="en-US" sz="3600" b="0" dirty="0" err="1">
                <a:solidFill>
                  <a:srgbClr val="0000FF"/>
                </a:solidFill>
              </a:rPr>
              <a:t>Vẽ</a:t>
            </a:r>
            <a:r>
              <a:rPr lang="en-US" sz="3600" b="0" dirty="0">
                <a:solidFill>
                  <a:srgbClr val="0000FF"/>
                </a:solidFill>
              </a:rPr>
              <a:t> </a:t>
            </a:r>
            <a:r>
              <a:rPr lang="en-US" sz="3600" b="0" dirty="0" err="1">
                <a:solidFill>
                  <a:srgbClr val="0000FF"/>
                </a:solidFill>
              </a:rPr>
              <a:t>đường</a:t>
            </a:r>
            <a:r>
              <a:rPr lang="en-US" sz="3600" b="0" dirty="0">
                <a:solidFill>
                  <a:srgbClr val="0000FF"/>
                </a:solidFill>
              </a:rPr>
              <a:t> </a:t>
            </a:r>
            <a:r>
              <a:rPr lang="en-US" sz="3600" b="0" dirty="0" err="1">
                <a:solidFill>
                  <a:srgbClr val="0000FF"/>
                </a:solidFill>
              </a:rPr>
              <a:t>thẳng</a:t>
            </a:r>
            <a:r>
              <a:rPr lang="en-US" sz="3600" b="0" dirty="0">
                <a:solidFill>
                  <a:srgbClr val="0000FF"/>
                </a:solidFill>
              </a:rPr>
              <a:t> AH </a:t>
            </a:r>
            <a:r>
              <a:rPr lang="en-US" sz="3600" b="0" dirty="0" err="1">
                <a:solidFill>
                  <a:srgbClr val="0000FF"/>
                </a:solidFill>
              </a:rPr>
              <a:t>đi</a:t>
            </a:r>
            <a:r>
              <a:rPr lang="en-US" sz="3600" b="0" dirty="0">
                <a:solidFill>
                  <a:srgbClr val="0000FF"/>
                </a:solidFill>
              </a:rPr>
              <a:t> qua </a:t>
            </a:r>
            <a:r>
              <a:rPr lang="en-US" sz="3600" b="0" dirty="0" err="1">
                <a:solidFill>
                  <a:srgbClr val="0000FF"/>
                </a:solidFill>
              </a:rPr>
              <a:t>A,vuông</a:t>
            </a:r>
            <a:r>
              <a:rPr lang="en-US" sz="3600" b="0" dirty="0">
                <a:solidFill>
                  <a:srgbClr val="0000FF"/>
                </a:solidFill>
              </a:rPr>
              <a:t> </a:t>
            </a:r>
            <a:r>
              <a:rPr lang="en-US" sz="3600" b="0" dirty="0" err="1">
                <a:solidFill>
                  <a:srgbClr val="0000FF"/>
                </a:solidFill>
              </a:rPr>
              <a:t>góc</a:t>
            </a:r>
            <a:r>
              <a:rPr lang="en-US" sz="3600" b="0" dirty="0">
                <a:solidFill>
                  <a:srgbClr val="0000FF"/>
                </a:solidFill>
              </a:rPr>
              <a:t> </a:t>
            </a:r>
            <a:r>
              <a:rPr lang="en-US" sz="3600" b="0" dirty="0" err="1">
                <a:solidFill>
                  <a:srgbClr val="0000FF"/>
                </a:solidFill>
              </a:rPr>
              <a:t>với</a:t>
            </a:r>
            <a:r>
              <a:rPr lang="en-US" sz="3600" b="0" dirty="0">
                <a:solidFill>
                  <a:srgbClr val="0000FF"/>
                </a:solidFill>
              </a:rPr>
              <a:t> </a:t>
            </a:r>
            <a:r>
              <a:rPr lang="en-US" sz="3600" b="0" dirty="0" err="1">
                <a:solidFill>
                  <a:srgbClr val="0000FF"/>
                </a:solidFill>
              </a:rPr>
              <a:t>cạnh</a:t>
            </a:r>
            <a:r>
              <a:rPr lang="en-US" sz="3600" b="0" dirty="0">
                <a:solidFill>
                  <a:srgbClr val="0000FF"/>
                </a:solidFill>
              </a:rPr>
              <a:t> </a:t>
            </a:r>
            <a:r>
              <a:rPr lang="en-US" sz="3600" b="0" dirty="0" smtClean="0">
                <a:solidFill>
                  <a:srgbClr val="0000FF"/>
                </a:solidFill>
              </a:rPr>
              <a:t>BC.</a:t>
            </a:r>
          </a:p>
          <a:p>
            <a:pPr eaLnBrk="1" hangingPunct="1"/>
            <a:r>
              <a:rPr lang="en-US" sz="3600" b="0" dirty="0" err="1" smtClean="0">
                <a:solidFill>
                  <a:srgbClr val="FF3300"/>
                </a:solidFill>
              </a:rPr>
              <a:t>Bước</a:t>
            </a:r>
            <a:r>
              <a:rPr lang="en-US" sz="3600" b="0" dirty="0" smtClean="0">
                <a:solidFill>
                  <a:srgbClr val="FF3300"/>
                </a:solidFill>
              </a:rPr>
              <a:t> </a:t>
            </a:r>
            <a:r>
              <a:rPr lang="en-US" sz="3600" b="0" dirty="0">
                <a:solidFill>
                  <a:srgbClr val="FF3300"/>
                </a:solidFill>
              </a:rPr>
              <a:t>2:</a:t>
            </a:r>
            <a:r>
              <a:rPr lang="en-US" sz="3600" b="0" dirty="0">
                <a:solidFill>
                  <a:srgbClr val="0000FF"/>
                </a:solidFill>
              </a:rPr>
              <a:t> </a:t>
            </a:r>
            <a:r>
              <a:rPr lang="en-US" sz="3600" b="0" dirty="0" err="1">
                <a:solidFill>
                  <a:srgbClr val="0000FF"/>
                </a:solidFill>
              </a:rPr>
              <a:t>Vẽ</a:t>
            </a:r>
            <a:r>
              <a:rPr lang="en-US" sz="3600" b="0" dirty="0">
                <a:solidFill>
                  <a:srgbClr val="0000FF"/>
                </a:solidFill>
              </a:rPr>
              <a:t> </a:t>
            </a:r>
            <a:r>
              <a:rPr lang="en-US" sz="3600" b="0" dirty="0" err="1">
                <a:solidFill>
                  <a:srgbClr val="0000FF"/>
                </a:solidFill>
              </a:rPr>
              <a:t>đường</a:t>
            </a:r>
            <a:r>
              <a:rPr lang="en-US" sz="3600" b="0" dirty="0">
                <a:solidFill>
                  <a:srgbClr val="0000FF"/>
                </a:solidFill>
              </a:rPr>
              <a:t> </a:t>
            </a:r>
            <a:r>
              <a:rPr lang="en-US" sz="3600" b="0" dirty="0" err="1">
                <a:solidFill>
                  <a:srgbClr val="0000FF"/>
                </a:solidFill>
              </a:rPr>
              <a:t>thẳng</a:t>
            </a:r>
            <a:r>
              <a:rPr lang="en-US" sz="3600" b="0" dirty="0">
                <a:solidFill>
                  <a:srgbClr val="0000FF"/>
                </a:solidFill>
              </a:rPr>
              <a:t> </a:t>
            </a:r>
            <a:r>
              <a:rPr lang="en-US" sz="3600" b="0" dirty="0" err="1">
                <a:solidFill>
                  <a:srgbClr val="0000FF"/>
                </a:solidFill>
              </a:rPr>
              <a:t>đi</a:t>
            </a:r>
            <a:r>
              <a:rPr lang="en-US" sz="3600" b="0" dirty="0">
                <a:solidFill>
                  <a:srgbClr val="0000FF"/>
                </a:solidFill>
              </a:rPr>
              <a:t> qua A </a:t>
            </a:r>
            <a:r>
              <a:rPr lang="en-US" sz="3600" b="0" dirty="0" err="1">
                <a:solidFill>
                  <a:srgbClr val="0000FF"/>
                </a:solidFill>
              </a:rPr>
              <a:t>và</a:t>
            </a:r>
            <a:r>
              <a:rPr lang="en-US" sz="3600" b="0" dirty="0">
                <a:solidFill>
                  <a:srgbClr val="0000FF"/>
                </a:solidFill>
              </a:rPr>
              <a:t> </a:t>
            </a:r>
            <a:r>
              <a:rPr lang="en-US" sz="3600" b="0" dirty="0" err="1">
                <a:solidFill>
                  <a:srgbClr val="0000FF"/>
                </a:solidFill>
              </a:rPr>
              <a:t>vuông</a:t>
            </a:r>
            <a:r>
              <a:rPr lang="en-US" sz="3600" b="0" dirty="0">
                <a:solidFill>
                  <a:srgbClr val="0000FF"/>
                </a:solidFill>
              </a:rPr>
              <a:t> </a:t>
            </a:r>
            <a:r>
              <a:rPr lang="en-US" sz="3600" b="0" dirty="0" err="1">
                <a:solidFill>
                  <a:srgbClr val="0000FF"/>
                </a:solidFill>
              </a:rPr>
              <a:t>góc</a:t>
            </a:r>
            <a:r>
              <a:rPr lang="en-US" sz="3600" b="0" dirty="0">
                <a:solidFill>
                  <a:srgbClr val="0000FF"/>
                </a:solidFill>
              </a:rPr>
              <a:t> </a:t>
            </a:r>
            <a:r>
              <a:rPr lang="en-US" sz="3600" b="0" dirty="0" err="1">
                <a:solidFill>
                  <a:srgbClr val="0000FF"/>
                </a:solidFill>
              </a:rPr>
              <a:t>với</a:t>
            </a:r>
            <a:r>
              <a:rPr lang="en-US" sz="3600" b="0" dirty="0">
                <a:solidFill>
                  <a:srgbClr val="0000FF"/>
                </a:solidFill>
              </a:rPr>
              <a:t> AH , </a:t>
            </a:r>
            <a:r>
              <a:rPr lang="en-US" sz="3600" b="0" dirty="0" err="1">
                <a:solidFill>
                  <a:srgbClr val="0000FF"/>
                </a:solidFill>
              </a:rPr>
              <a:t>đó</a:t>
            </a:r>
            <a:r>
              <a:rPr lang="en-US" sz="3600" b="0" dirty="0">
                <a:solidFill>
                  <a:srgbClr val="0000FF"/>
                </a:solidFill>
              </a:rPr>
              <a:t> </a:t>
            </a:r>
            <a:r>
              <a:rPr lang="en-US" sz="3600" b="0" dirty="0" err="1">
                <a:solidFill>
                  <a:srgbClr val="0000FF"/>
                </a:solidFill>
              </a:rPr>
              <a:t>chính</a:t>
            </a:r>
            <a:r>
              <a:rPr lang="en-US" sz="3600" b="0" dirty="0">
                <a:solidFill>
                  <a:srgbClr val="0000FF"/>
                </a:solidFill>
              </a:rPr>
              <a:t> </a:t>
            </a:r>
            <a:r>
              <a:rPr lang="en-US" sz="3600" b="0" dirty="0" err="1">
                <a:solidFill>
                  <a:srgbClr val="0000FF"/>
                </a:solidFill>
              </a:rPr>
              <a:t>là</a:t>
            </a:r>
            <a:r>
              <a:rPr lang="en-US" sz="3600" b="0" dirty="0">
                <a:solidFill>
                  <a:srgbClr val="0000FF"/>
                </a:solidFill>
              </a:rPr>
              <a:t> </a:t>
            </a:r>
            <a:r>
              <a:rPr lang="en-US" sz="3600" b="0" dirty="0" err="1">
                <a:solidFill>
                  <a:srgbClr val="0000FF"/>
                </a:solidFill>
              </a:rPr>
              <a:t>đường</a:t>
            </a:r>
            <a:r>
              <a:rPr lang="en-US" sz="3600" b="0" dirty="0">
                <a:solidFill>
                  <a:srgbClr val="0000FF"/>
                </a:solidFill>
              </a:rPr>
              <a:t> </a:t>
            </a:r>
            <a:r>
              <a:rPr lang="en-US" sz="3600" b="0" dirty="0" err="1">
                <a:solidFill>
                  <a:srgbClr val="0000FF"/>
                </a:solidFill>
              </a:rPr>
              <a:t>thẳng</a:t>
            </a:r>
            <a:r>
              <a:rPr lang="en-US" sz="3600" b="0" dirty="0">
                <a:solidFill>
                  <a:srgbClr val="0000FF"/>
                </a:solidFill>
              </a:rPr>
              <a:t> AX </a:t>
            </a:r>
            <a:r>
              <a:rPr lang="en-US" sz="3600" b="0" dirty="0" err="1">
                <a:solidFill>
                  <a:srgbClr val="0000FF"/>
                </a:solidFill>
              </a:rPr>
              <a:t>cần</a:t>
            </a:r>
            <a:r>
              <a:rPr lang="en-US" sz="3600" b="0" dirty="0">
                <a:solidFill>
                  <a:srgbClr val="0000FF"/>
                </a:solidFill>
              </a:rPr>
              <a:t> </a:t>
            </a:r>
            <a:r>
              <a:rPr lang="en-US" sz="3600" b="0" dirty="0" err="1">
                <a:solidFill>
                  <a:srgbClr val="0000FF"/>
                </a:solidFill>
              </a:rPr>
              <a:t>vẽ</a:t>
            </a:r>
            <a:r>
              <a:rPr lang="en-US" sz="3600" b="0" dirty="0">
                <a:solidFill>
                  <a:srgbClr val="0000FF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sz="3600" b="0" dirty="0">
              <a:solidFill>
                <a:srgbClr val="0000FF"/>
              </a:solidFill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28600" y="2819400"/>
            <a:ext cx="11658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000" b="0" dirty="0">
                <a:solidFill>
                  <a:srgbClr val="0000FF"/>
                </a:solidFill>
              </a:rPr>
              <a:t>- </a:t>
            </a:r>
            <a:r>
              <a:rPr lang="en-US" sz="4000" b="0" dirty="0" err="1">
                <a:solidFill>
                  <a:srgbClr val="0000FF"/>
                </a:solidFill>
              </a:rPr>
              <a:t>Vì</a:t>
            </a:r>
            <a:r>
              <a:rPr lang="en-US" sz="4000" b="0" dirty="0">
                <a:solidFill>
                  <a:srgbClr val="0000FF"/>
                </a:solidFill>
              </a:rPr>
              <a:t> CA </a:t>
            </a:r>
            <a:r>
              <a:rPr lang="en-US" sz="4000" b="0" dirty="0" err="1">
                <a:solidFill>
                  <a:srgbClr val="0000FF"/>
                </a:solidFill>
              </a:rPr>
              <a:t>vuông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góc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với</a:t>
            </a:r>
            <a:r>
              <a:rPr lang="en-US" sz="4000" b="0" dirty="0">
                <a:solidFill>
                  <a:srgbClr val="0000FF"/>
                </a:solidFill>
              </a:rPr>
              <a:t> AB </a:t>
            </a:r>
            <a:r>
              <a:rPr lang="en-US" sz="4000" b="0" dirty="0" err="1">
                <a:solidFill>
                  <a:srgbClr val="0000FF"/>
                </a:solidFill>
              </a:rPr>
              <a:t>nên</a:t>
            </a:r>
            <a:r>
              <a:rPr lang="en-US" sz="4000" b="0" dirty="0">
                <a:solidFill>
                  <a:srgbClr val="0000FF"/>
                </a:solidFill>
              </a:rPr>
              <a:t> ta </a:t>
            </a:r>
            <a:r>
              <a:rPr lang="en-US" sz="4000" b="0" dirty="0" err="1">
                <a:solidFill>
                  <a:srgbClr val="0000FF"/>
                </a:solidFill>
              </a:rPr>
              <a:t>chỉ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vẽ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đường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thẳng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đi</a:t>
            </a:r>
            <a:r>
              <a:rPr lang="en-US" sz="4000" b="0" dirty="0">
                <a:solidFill>
                  <a:srgbClr val="0000FF"/>
                </a:solidFill>
              </a:rPr>
              <a:t> qua C </a:t>
            </a:r>
            <a:r>
              <a:rPr lang="en-US" sz="4000" b="0" dirty="0" err="1">
                <a:solidFill>
                  <a:srgbClr val="0000FF"/>
                </a:solidFill>
              </a:rPr>
              <a:t>và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vuông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góc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với</a:t>
            </a:r>
            <a:r>
              <a:rPr lang="en-US" sz="4000" b="0" dirty="0">
                <a:solidFill>
                  <a:srgbClr val="0000FF"/>
                </a:solidFill>
              </a:rPr>
              <a:t> CA, </a:t>
            </a:r>
            <a:r>
              <a:rPr lang="en-US" sz="4000" b="0" dirty="0" err="1">
                <a:solidFill>
                  <a:srgbClr val="0000FF"/>
                </a:solidFill>
              </a:rPr>
              <a:t>đó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chính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là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đường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thẳng</a:t>
            </a:r>
            <a:r>
              <a:rPr lang="en-US" sz="4000" b="0" dirty="0">
                <a:solidFill>
                  <a:srgbClr val="0000FF"/>
                </a:solidFill>
              </a:rPr>
              <a:t> CY ta </a:t>
            </a:r>
            <a:r>
              <a:rPr lang="en-US" sz="4000" b="0" dirty="0" err="1">
                <a:solidFill>
                  <a:srgbClr val="0000FF"/>
                </a:solidFill>
              </a:rPr>
              <a:t>cần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vẽ</a:t>
            </a:r>
            <a:endParaRPr lang="en-US" sz="4000" b="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4000" b="0" dirty="0">
                <a:solidFill>
                  <a:srgbClr val="0000FF"/>
                </a:solidFill>
              </a:rPr>
              <a:t>- </a:t>
            </a:r>
            <a:r>
              <a:rPr lang="en-US" sz="4000" b="0" dirty="0" err="1">
                <a:solidFill>
                  <a:srgbClr val="0000FF"/>
                </a:solidFill>
              </a:rPr>
              <a:t>Đặt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tên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giao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điểm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của</a:t>
            </a:r>
            <a:r>
              <a:rPr lang="en-US" sz="4000" b="0" dirty="0">
                <a:solidFill>
                  <a:srgbClr val="0000FF"/>
                </a:solidFill>
              </a:rPr>
              <a:t> AX </a:t>
            </a:r>
            <a:r>
              <a:rPr lang="en-US" sz="4000" b="0" dirty="0" err="1">
                <a:solidFill>
                  <a:srgbClr val="0000FF"/>
                </a:solidFill>
              </a:rPr>
              <a:t>và</a:t>
            </a:r>
            <a:r>
              <a:rPr lang="en-US" sz="4000" b="0" dirty="0">
                <a:solidFill>
                  <a:srgbClr val="0000FF"/>
                </a:solidFill>
              </a:rPr>
              <a:t> CY </a:t>
            </a:r>
            <a:r>
              <a:rPr lang="en-US" sz="4000" b="0" dirty="0" err="1">
                <a:solidFill>
                  <a:srgbClr val="0000FF"/>
                </a:solidFill>
              </a:rPr>
              <a:t>là</a:t>
            </a:r>
            <a:r>
              <a:rPr lang="en-US" sz="4000" b="0" dirty="0">
                <a:solidFill>
                  <a:srgbClr val="0000FF"/>
                </a:solidFill>
              </a:rPr>
              <a:t> D.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inh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24743">
            <a:off x="1886485" y="4982405"/>
            <a:ext cx="14763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hinh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4060">
            <a:off x="838200" y="685800"/>
            <a:ext cx="16383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Freeform 4"/>
          <p:cNvSpPr>
            <a:spLocks/>
          </p:cNvSpPr>
          <p:nvPr/>
        </p:nvSpPr>
        <p:spPr bwMode="auto">
          <a:xfrm>
            <a:off x="3581400" y="1771650"/>
            <a:ext cx="3733800" cy="1752600"/>
          </a:xfrm>
          <a:custGeom>
            <a:avLst/>
            <a:gdLst>
              <a:gd name="T0" fmla="*/ 0 w 2352"/>
              <a:gd name="T1" fmla="*/ 1104 h 1104"/>
              <a:gd name="T2" fmla="*/ 2352 w 2352"/>
              <a:gd name="T3" fmla="*/ 1104 h 1104"/>
              <a:gd name="T4" fmla="*/ 1488 w 2352"/>
              <a:gd name="T5" fmla="*/ 0 h 1104"/>
              <a:gd name="T6" fmla="*/ 0 w 2352"/>
              <a:gd name="T7" fmla="*/ 1104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2352"/>
              <a:gd name="T13" fmla="*/ 0 h 1104"/>
              <a:gd name="T14" fmla="*/ 2352 w 2352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52" h="1104">
                <a:moveTo>
                  <a:pt x="0" y="1104"/>
                </a:moveTo>
                <a:lnTo>
                  <a:pt x="2352" y="1104"/>
                </a:lnTo>
                <a:lnTo>
                  <a:pt x="1488" y="0"/>
                </a:lnTo>
                <a:lnTo>
                  <a:pt x="0" y="1104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819400" y="3810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791200" y="1143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7128927" y="3702844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18440" name="Freeform 8"/>
          <p:cNvSpPr>
            <a:spLocks/>
          </p:cNvSpPr>
          <p:nvPr/>
        </p:nvSpPr>
        <p:spPr bwMode="auto">
          <a:xfrm>
            <a:off x="5638800" y="1981200"/>
            <a:ext cx="533400" cy="304800"/>
          </a:xfrm>
          <a:custGeom>
            <a:avLst/>
            <a:gdLst>
              <a:gd name="T0" fmla="*/ 0 w 336"/>
              <a:gd name="T1" fmla="*/ 0 h 192"/>
              <a:gd name="T2" fmla="*/ 144 w 336"/>
              <a:gd name="T3" fmla="*/ 192 h 192"/>
              <a:gd name="T4" fmla="*/ 336 w 336"/>
              <a:gd name="T5" fmla="*/ 48 h 192"/>
              <a:gd name="T6" fmla="*/ 0 60000 65536"/>
              <a:gd name="T7" fmla="*/ 0 60000 65536"/>
              <a:gd name="T8" fmla="*/ 0 60000 65536"/>
              <a:gd name="T9" fmla="*/ 0 w 336"/>
              <a:gd name="T10" fmla="*/ 0 h 192"/>
              <a:gd name="T11" fmla="*/ 336 w 336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192">
                <a:moveTo>
                  <a:pt x="0" y="0"/>
                </a:moveTo>
                <a:lnTo>
                  <a:pt x="144" y="192"/>
                </a:lnTo>
                <a:lnTo>
                  <a:pt x="336" y="4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5943600" y="1828800"/>
            <a:ext cx="0" cy="1676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3276600" y="1752600"/>
            <a:ext cx="701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10210800" y="17526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5943600" y="1752600"/>
            <a:ext cx="1371600" cy="175260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10210800" y="6858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Y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5562600" y="3810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9601200" y="1905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 flipH="1">
            <a:off x="6934200" y="1371600"/>
            <a:ext cx="327660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990600" y="4593524"/>
            <a:ext cx="10668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dirty="0" err="1">
                <a:solidFill>
                  <a:srgbClr val="FF0000"/>
                </a:solidFill>
              </a:rPr>
              <a:t>Các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cặp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cạnh</a:t>
            </a:r>
            <a:r>
              <a:rPr lang="en-US" sz="2800" dirty="0">
                <a:solidFill>
                  <a:srgbClr val="FF0000"/>
                </a:solidFill>
              </a:rPr>
              <a:t> song </a:t>
            </a:r>
            <a:r>
              <a:rPr lang="en-US" sz="2800" dirty="0" err="1">
                <a:solidFill>
                  <a:srgbClr val="FF0000"/>
                </a:solidFill>
              </a:rPr>
              <a:t>song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với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nhau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trong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hình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tứ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giác</a:t>
            </a:r>
            <a:r>
              <a:rPr lang="en-US" sz="2800" dirty="0">
                <a:solidFill>
                  <a:srgbClr val="FF0000"/>
                </a:solidFill>
              </a:rPr>
              <a:t> ADCB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  <a:p>
            <a:pPr algn="ctr" eaLnBrk="1" hangingPunct="1"/>
            <a:r>
              <a:rPr lang="en-US" sz="2800" dirty="0">
                <a:solidFill>
                  <a:srgbClr val="FF0000"/>
                </a:solidFill>
              </a:rPr>
              <a:t>AD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BC</a:t>
            </a:r>
          </a:p>
          <a:p>
            <a:pPr algn="ctr" eaLnBrk="1" hangingPunct="1"/>
            <a:r>
              <a:rPr lang="en-US" sz="2800" dirty="0">
                <a:solidFill>
                  <a:srgbClr val="FF0000"/>
                </a:solidFill>
              </a:rPr>
              <a:t>AB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DC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05 -2.22222E-6 L 0.30156 -0.00393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8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3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2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 0.21111 L 0.32083 0.21111 L 0.32292 0.025 " pathEditMode="relative" rAng="0" ptsTypes="AAA">
                                      <p:cBhvr>
                                        <p:cTn id="44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8" y="-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3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5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73 0.0669 L 0.40977 -0.2266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5" y="-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3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67 -0.58218 L 0.41615 -0.57616 L 0.41537 -0.79768 " pathEditMode="relative" rAng="2580000" ptsTypes="AAA">
                                      <p:cBhvr>
                                        <p:cTn id="75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59" y="-4884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977 -0.22685 L 0.40977 -0.2266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1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3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8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8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8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8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8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8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/>
      <p:bldP spid="18438" grpId="0"/>
      <p:bldP spid="18439" grpId="0"/>
      <p:bldP spid="18440" grpId="0" animBg="1"/>
      <p:bldP spid="18441" grpId="0" animBg="1"/>
      <p:bldP spid="18442" grpId="0" animBg="1"/>
      <p:bldP spid="18443" grpId="0"/>
      <p:bldP spid="18444" grpId="0" animBg="1"/>
      <p:bldP spid="18445" grpId="0"/>
      <p:bldP spid="18446" grpId="0"/>
      <p:bldP spid="18447" grpId="0"/>
      <p:bldP spid="18448" grpId="0" animBg="1"/>
      <p:bldP spid="184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0" y="1143000"/>
            <a:ext cx="524053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50485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114300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u="sng" dirty="0" err="1">
                <a:solidFill>
                  <a:srgbClr val="FF3300"/>
                </a:solidFill>
              </a:rPr>
              <a:t>Bài</a:t>
            </a:r>
            <a:r>
              <a:rPr lang="en-US" sz="2800" u="sng" dirty="0">
                <a:solidFill>
                  <a:srgbClr val="FF3300"/>
                </a:solidFill>
              </a:rPr>
              <a:t> 3: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00FF"/>
                </a:solidFill>
              </a:rPr>
              <a:t>Cho </a:t>
            </a:r>
            <a:r>
              <a:rPr lang="en-US" sz="2800" dirty="0" err="1">
                <a:solidFill>
                  <a:srgbClr val="0000FF"/>
                </a:solidFill>
              </a:rPr>
              <a:t>hình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tứ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giác</a:t>
            </a:r>
            <a:r>
              <a:rPr lang="en-US" sz="2800" dirty="0">
                <a:solidFill>
                  <a:srgbClr val="0000FF"/>
                </a:solidFill>
              </a:rPr>
              <a:t> ABCD </a:t>
            </a:r>
            <a:r>
              <a:rPr lang="en-US" sz="2800" dirty="0" err="1">
                <a:solidFill>
                  <a:srgbClr val="0000FF"/>
                </a:solidFill>
              </a:rPr>
              <a:t>có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góc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đỉnh</a:t>
            </a:r>
            <a:r>
              <a:rPr lang="en-US" sz="2800" dirty="0">
                <a:solidFill>
                  <a:srgbClr val="0000FF"/>
                </a:solidFill>
              </a:rPr>
              <a:t> A </a:t>
            </a:r>
            <a:r>
              <a:rPr lang="en-US" sz="2800" dirty="0" err="1">
                <a:solidFill>
                  <a:srgbClr val="0000FF"/>
                </a:solidFill>
              </a:rPr>
              <a:t>và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góc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đỉnh</a:t>
            </a:r>
            <a:r>
              <a:rPr lang="en-US" sz="2800" dirty="0">
                <a:solidFill>
                  <a:srgbClr val="0000FF"/>
                </a:solidFill>
              </a:rPr>
              <a:t> D </a:t>
            </a:r>
            <a:r>
              <a:rPr lang="en-US" sz="2800" dirty="0" err="1">
                <a:solidFill>
                  <a:srgbClr val="0000FF"/>
                </a:solidFill>
              </a:rPr>
              <a:t>là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các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góc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vuông</a:t>
            </a:r>
            <a:r>
              <a:rPr lang="en-US" sz="2800" dirty="0" smtClean="0">
                <a:solidFill>
                  <a:srgbClr val="0000FF"/>
                </a:solidFill>
              </a:rPr>
              <a:t> ( </a:t>
            </a:r>
            <a:r>
              <a:rPr lang="en-US" sz="2800" dirty="0" err="1">
                <a:solidFill>
                  <a:srgbClr val="0000FF"/>
                </a:solidFill>
              </a:rPr>
              <a:t>xem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hình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vẽ</a:t>
            </a:r>
            <a:r>
              <a:rPr lang="en-US" sz="2800" dirty="0" smtClean="0">
                <a:solidFill>
                  <a:srgbClr val="0000FF"/>
                </a:solidFill>
              </a:rPr>
              <a:t>).</a:t>
            </a:r>
            <a:endParaRPr lang="en-US" sz="28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a) </a:t>
            </a:r>
            <a:r>
              <a:rPr lang="en-US" sz="2800" dirty="0" err="1" smtClean="0">
                <a:solidFill>
                  <a:srgbClr val="0000FF"/>
                </a:solidFill>
              </a:rPr>
              <a:t>Hãy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vẽ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đường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thẳng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đi</a:t>
            </a:r>
            <a:r>
              <a:rPr lang="en-US" sz="2800" dirty="0">
                <a:solidFill>
                  <a:srgbClr val="0000FF"/>
                </a:solidFill>
              </a:rPr>
              <a:t> qua B </a:t>
            </a:r>
            <a:r>
              <a:rPr lang="en-US" sz="2800" dirty="0" err="1">
                <a:solidFill>
                  <a:srgbClr val="0000FF"/>
                </a:solidFill>
              </a:rPr>
              <a:t>và</a:t>
            </a:r>
            <a:r>
              <a:rPr lang="en-US" sz="2800" dirty="0">
                <a:solidFill>
                  <a:srgbClr val="0000FF"/>
                </a:solidFill>
              </a:rPr>
              <a:t> song </a:t>
            </a:r>
            <a:r>
              <a:rPr lang="en-US" sz="2800" dirty="0" err="1">
                <a:solidFill>
                  <a:srgbClr val="0000FF"/>
                </a:solidFill>
              </a:rPr>
              <a:t>song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với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cạnh</a:t>
            </a:r>
            <a:r>
              <a:rPr lang="en-US" sz="2800" dirty="0">
                <a:solidFill>
                  <a:srgbClr val="0000FF"/>
                </a:solidFill>
              </a:rPr>
              <a:t> AD, </a:t>
            </a:r>
            <a:r>
              <a:rPr lang="en-US" sz="2800" dirty="0" err="1">
                <a:solidFill>
                  <a:srgbClr val="0000FF"/>
                </a:solidFill>
              </a:rPr>
              <a:t>cắt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cạnh</a:t>
            </a:r>
            <a:r>
              <a:rPr lang="en-US" sz="2800" dirty="0">
                <a:solidFill>
                  <a:srgbClr val="0000FF"/>
                </a:solidFill>
              </a:rPr>
              <a:t> DC </a:t>
            </a:r>
            <a:r>
              <a:rPr lang="en-US" sz="2800" dirty="0" err="1" smtClean="0">
                <a:solidFill>
                  <a:srgbClr val="0000FF"/>
                </a:solidFill>
              </a:rPr>
              <a:t>tại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điểm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</a:rPr>
              <a:t>E.</a:t>
            </a:r>
          </a:p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b) </a:t>
            </a:r>
            <a:r>
              <a:rPr lang="en-US" sz="2800" dirty="0" err="1" smtClean="0">
                <a:solidFill>
                  <a:srgbClr val="0000FF"/>
                </a:solidFill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</a:rPr>
              <a:t>ê </a:t>
            </a:r>
            <a:r>
              <a:rPr lang="en-US" sz="2800" dirty="0" err="1">
                <a:solidFill>
                  <a:srgbClr val="0000FF"/>
                </a:solidFill>
              </a:rPr>
              <a:t>ke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kiểm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tra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xem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góc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điểm</a:t>
            </a:r>
            <a:r>
              <a:rPr lang="en-US" sz="2800" dirty="0">
                <a:solidFill>
                  <a:srgbClr val="0000FF"/>
                </a:solidFill>
              </a:rPr>
              <a:t> E </a:t>
            </a:r>
            <a:r>
              <a:rPr lang="en-US" sz="2800" dirty="0" err="1">
                <a:solidFill>
                  <a:srgbClr val="0000FF"/>
                </a:solidFill>
              </a:rPr>
              <a:t>của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hình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tứ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giác</a:t>
            </a:r>
            <a:r>
              <a:rPr lang="en-US" sz="2800" dirty="0">
                <a:solidFill>
                  <a:srgbClr val="0000FF"/>
                </a:solidFill>
              </a:rPr>
              <a:t> BEDA </a:t>
            </a:r>
            <a:r>
              <a:rPr lang="en-US" sz="2800" dirty="0" err="1">
                <a:solidFill>
                  <a:srgbClr val="0000FF"/>
                </a:solidFill>
              </a:rPr>
              <a:t>có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là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góc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vuông</a:t>
            </a:r>
            <a:r>
              <a:rPr lang="en-US" sz="2800" dirty="0">
                <a:solidFill>
                  <a:srgbClr val="0000FF"/>
                </a:solidFill>
              </a:rPr>
              <a:t> hay </a:t>
            </a:r>
            <a:r>
              <a:rPr lang="en-US" sz="2800" dirty="0" err="1">
                <a:solidFill>
                  <a:srgbClr val="0000FF"/>
                </a:solidFill>
              </a:rPr>
              <a:t>không</a:t>
            </a:r>
            <a:r>
              <a:rPr lang="en-US" sz="2800" dirty="0">
                <a:solidFill>
                  <a:srgbClr val="0000FF"/>
                </a:solidFill>
              </a:rPr>
              <a:t>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876800" y="3352800"/>
            <a:ext cx="3048000" cy="3033713"/>
            <a:chOff x="1920" y="2112"/>
            <a:chExt cx="1920" cy="1911"/>
          </a:xfrm>
        </p:grpSpPr>
        <p:sp>
          <p:nvSpPr>
            <p:cNvPr id="17412" name="AutoShape 4"/>
            <p:cNvSpPr>
              <a:spLocks noChangeArrowheads="1"/>
            </p:cNvSpPr>
            <p:nvPr/>
          </p:nvSpPr>
          <p:spPr bwMode="auto">
            <a:xfrm rot="10800000" flipH="1" flipV="1">
              <a:off x="2352" y="2352"/>
              <a:ext cx="1200" cy="1536"/>
            </a:xfrm>
            <a:prstGeom prst="flowChartManualInput">
              <a:avLst/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17413" name="Text Box 5"/>
            <p:cNvSpPr txBox="1">
              <a:spLocks noChangeArrowheads="1"/>
            </p:cNvSpPr>
            <p:nvPr/>
          </p:nvSpPr>
          <p:spPr bwMode="auto">
            <a:xfrm>
              <a:off x="1920" y="249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17414" name="Text Box 6"/>
            <p:cNvSpPr txBox="1">
              <a:spLocks noChangeArrowheads="1"/>
            </p:cNvSpPr>
            <p:nvPr/>
          </p:nvSpPr>
          <p:spPr bwMode="auto">
            <a:xfrm>
              <a:off x="2016" y="379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17415" name="Text Box 7"/>
            <p:cNvSpPr txBox="1">
              <a:spLocks noChangeArrowheads="1"/>
            </p:cNvSpPr>
            <p:nvPr/>
          </p:nvSpPr>
          <p:spPr bwMode="auto">
            <a:xfrm>
              <a:off x="3600" y="379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</a:rPr>
                <a:t>D</a:t>
              </a:r>
            </a:p>
          </p:txBody>
        </p:sp>
        <p:sp>
          <p:nvSpPr>
            <p:cNvPr id="17416" name="Text Box 8"/>
            <p:cNvSpPr txBox="1">
              <a:spLocks noChangeArrowheads="1"/>
            </p:cNvSpPr>
            <p:nvPr/>
          </p:nvSpPr>
          <p:spPr bwMode="auto">
            <a:xfrm>
              <a:off x="3600" y="211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17417" name="Freeform 9"/>
            <p:cNvSpPr>
              <a:spLocks/>
            </p:cNvSpPr>
            <p:nvPr/>
          </p:nvSpPr>
          <p:spPr bwMode="auto">
            <a:xfrm>
              <a:off x="2352" y="3744"/>
              <a:ext cx="144" cy="144"/>
            </a:xfrm>
            <a:custGeom>
              <a:avLst/>
              <a:gdLst>
                <a:gd name="T0" fmla="*/ 0 w 144"/>
                <a:gd name="T1" fmla="*/ 0 h 144"/>
                <a:gd name="T2" fmla="*/ 144 w 144"/>
                <a:gd name="T3" fmla="*/ 0 h 144"/>
                <a:gd name="T4" fmla="*/ 144 w 144"/>
                <a:gd name="T5" fmla="*/ 144 h 144"/>
                <a:gd name="T6" fmla="*/ 0 60000 65536"/>
                <a:gd name="T7" fmla="*/ 0 60000 65536"/>
                <a:gd name="T8" fmla="*/ 0 60000 65536"/>
                <a:gd name="T9" fmla="*/ 0 w 144"/>
                <a:gd name="T10" fmla="*/ 0 h 144"/>
                <a:gd name="T11" fmla="*/ 144 w 14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44">
                  <a:moveTo>
                    <a:pt x="0" y="0"/>
                  </a:moveTo>
                  <a:lnTo>
                    <a:pt x="144" y="0"/>
                  </a:lnTo>
                  <a:lnTo>
                    <a:pt x="144" y="144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8" name="Freeform 10"/>
            <p:cNvSpPr>
              <a:spLocks/>
            </p:cNvSpPr>
            <p:nvPr/>
          </p:nvSpPr>
          <p:spPr bwMode="auto">
            <a:xfrm rot="-5400000">
              <a:off x="3408" y="3744"/>
              <a:ext cx="144" cy="144"/>
            </a:xfrm>
            <a:custGeom>
              <a:avLst/>
              <a:gdLst>
                <a:gd name="T0" fmla="*/ 0 w 144"/>
                <a:gd name="T1" fmla="*/ 0 h 144"/>
                <a:gd name="T2" fmla="*/ 144 w 144"/>
                <a:gd name="T3" fmla="*/ 0 h 144"/>
                <a:gd name="T4" fmla="*/ 144 w 144"/>
                <a:gd name="T5" fmla="*/ 144 h 144"/>
                <a:gd name="T6" fmla="*/ 0 60000 65536"/>
                <a:gd name="T7" fmla="*/ 0 60000 65536"/>
                <a:gd name="T8" fmla="*/ 0 60000 65536"/>
                <a:gd name="T9" fmla="*/ 0 w 144"/>
                <a:gd name="T10" fmla="*/ 0 h 144"/>
                <a:gd name="T11" fmla="*/ 144 w 14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44">
                  <a:moveTo>
                    <a:pt x="0" y="0"/>
                  </a:moveTo>
                  <a:lnTo>
                    <a:pt x="144" y="0"/>
                  </a:lnTo>
                  <a:lnTo>
                    <a:pt x="144" y="144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57200" y="304800"/>
            <a:ext cx="115824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dirty="0" smtClean="0">
                <a:solidFill>
                  <a:srgbClr val="0000FF"/>
                </a:solidFill>
              </a:rPr>
              <a:t>HS </a:t>
            </a:r>
            <a:r>
              <a:rPr lang="en-US" sz="4400" dirty="0" err="1" smtClean="0">
                <a:solidFill>
                  <a:srgbClr val="0000FF"/>
                </a:solidFill>
              </a:rPr>
              <a:t>nêu</a:t>
            </a:r>
            <a:r>
              <a:rPr lang="en-US" sz="4400" dirty="0" smtClean="0">
                <a:solidFill>
                  <a:srgbClr val="0000FF"/>
                </a:solidFill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</a:rPr>
              <a:t>cách</a:t>
            </a:r>
            <a:r>
              <a:rPr lang="en-US" sz="4400" dirty="0" smtClean="0">
                <a:solidFill>
                  <a:srgbClr val="0000FF"/>
                </a:solidFill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</a:rPr>
              <a:t>làm</a:t>
            </a:r>
            <a:r>
              <a:rPr lang="en-US" sz="4400" dirty="0" smtClean="0">
                <a:solidFill>
                  <a:srgbClr val="0000FF"/>
                </a:solidFill>
              </a:rPr>
              <a:t>?</a:t>
            </a:r>
          </a:p>
          <a:p>
            <a:pPr eaLnBrk="1" hangingPunct="1"/>
            <a:r>
              <a:rPr lang="en-US" sz="4400" dirty="0" smtClean="0">
                <a:solidFill>
                  <a:srgbClr val="0000FF"/>
                </a:solidFill>
              </a:rPr>
              <a:t>- </a:t>
            </a:r>
            <a:r>
              <a:rPr lang="en-US" sz="4400" dirty="0" err="1" smtClean="0">
                <a:solidFill>
                  <a:srgbClr val="0000FF"/>
                </a:solidFill>
              </a:rPr>
              <a:t>Vẽ</a:t>
            </a:r>
            <a:r>
              <a:rPr lang="en-US" sz="4400" dirty="0" smtClean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đường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thẳng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đi</a:t>
            </a:r>
            <a:r>
              <a:rPr lang="en-US" sz="4400" dirty="0">
                <a:solidFill>
                  <a:srgbClr val="0000FF"/>
                </a:solidFill>
              </a:rPr>
              <a:t> qua B, </a:t>
            </a:r>
            <a:r>
              <a:rPr lang="en-US" sz="4400" dirty="0" err="1">
                <a:solidFill>
                  <a:srgbClr val="0000FF"/>
                </a:solidFill>
              </a:rPr>
              <a:t>vuông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góc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với</a:t>
            </a:r>
            <a:r>
              <a:rPr lang="en-US" sz="4400" dirty="0">
                <a:solidFill>
                  <a:srgbClr val="0000FF"/>
                </a:solidFill>
              </a:rPr>
              <a:t> AB, </a:t>
            </a:r>
            <a:r>
              <a:rPr lang="en-US" sz="4400" dirty="0" err="1">
                <a:solidFill>
                  <a:srgbClr val="0000FF"/>
                </a:solidFill>
              </a:rPr>
              <a:t>đường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thẳng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này</a:t>
            </a:r>
            <a:r>
              <a:rPr lang="en-US" sz="4400" dirty="0">
                <a:solidFill>
                  <a:srgbClr val="0000FF"/>
                </a:solidFill>
              </a:rPr>
              <a:t> song </a:t>
            </a:r>
            <a:r>
              <a:rPr lang="en-US" sz="4400" dirty="0" err="1">
                <a:solidFill>
                  <a:srgbClr val="0000FF"/>
                </a:solidFill>
              </a:rPr>
              <a:t>song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với</a:t>
            </a:r>
            <a:r>
              <a:rPr lang="en-US" sz="4400" dirty="0">
                <a:solidFill>
                  <a:srgbClr val="0000FF"/>
                </a:solidFill>
              </a:rPr>
              <a:t> AD.</a:t>
            </a:r>
          </a:p>
          <a:p>
            <a:pPr eaLnBrk="1" hangingPunct="1"/>
            <a:r>
              <a:rPr lang="en-US" sz="4400" dirty="0" smtClean="0">
                <a:solidFill>
                  <a:srgbClr val="0000FF"/>
                </a:solidFill>
              </a:rPr>
              <a:t>- </a:t>
            </a:r>
            <a:r>
              <a:rPr lang="en-US" sz="4400" dirty="0" err="1" smtClean="0">
                <a:solidFill>
                  <a:srgbClr val="0000FF"/>
                </a:solidFill>
              </a:rPr>
              <a:t>Vì</a:t>
            </a:r>
            <a:r>
              <a:rPr lang="en-US" sz="4400" dirty="0" smtClean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theo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hình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vẽ</a:t>
            </a:r>
            <a:r>
              <a:rPr lang="en-US" sz="4400" dirty="0">
                <a:solidFill>
                  <a:srgbClr val="0000FF"/>
                </a:solidFill>
              </a:rPr>
              <a:t> ta </a:t>
            </a:r>
            <a:r>
              <a:rPr lang="en-US" sz="4400" dirty="0" err="1">
                <a:solidFill>
                  <a:srgbClr val="0000FF"/>
                </a:solidFill>
              </a:rPr>
              <a:t>đã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có</a:t>
            </a:r>
            <a:r>
              <a:rPr lang="en-US" sz="4400" dirty="0">
                <a:solidFill>
                  <a:srgbClr val="0000FF"/>
                </a:solidFill>
              </a:rPr>
              <a:t> BA </a:t>
            </a:r>
            <a:r>
              <a:rPr lang="en-US" sz="4400" dirty="0" err="1">
                <a:solidFill>
                  <a:srgbClr val="0000FF"/>
                </a:solidFill>
              </a:rPr>
              <a:t>vuông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góc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với</a:t>
            </a:r>
            <a:r>
              <a:rPr lang="en-US" sz="4400" dirty="0">
                <a:solidFill>
                  <a:srgbClr val="0000FF"/>
                </a:solidFill>
              </a:rPr>
              <a:t> AD.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57200" y="3962400"/>
            <a:ext cx="11125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200" dirty="0">
                <a:solidFill>
                  <a:srgbClr val="FF0000"/>
                </a:solidFill>
              </a:rPr>
              <a:t>- </a:t>
            </a:r>
            <a:r>
              <a:rPr lang="en-US" sz="4200" dirty="0" err="1">
                <a:solidFill>
                  <a:srgbClr val="FF0000"/>
                </a:solidFill>
              </a:rPr>
              <a:t>Góc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đỉnh</a:t>
            </a:r>
            <a:r>
              <a:rPr lang="en-US" sz="4200" dirty="0">
                <a:solidFill>
                  <a:srgbClr val="FF0000"/>
                </a:solidFill>
              </a:rPr>
              <a:t> E </a:t>
            </a:r>
            <a:r>
              <a:rPr lang="en-US" sz="4200" dirty="0" err="1">
                <a:solidFill>
                  <a:srgbClr val="FF0000"/>
                </a:solidFill>
              </a:rPr>
              <a:t>của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hình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tứ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giác</a:t>
            </a:r>
            <a:r>
              <a:rPr lang="en-US" sz="4200" dirty="0">
                <a:solidFill>
                  <a:srgbClr val="FF0000"/>
                </a:solidFill>
              </a:rPr>
              <a:t> BEDA </a:t>
            </a:r>
            <a:r>
              <a:rPr lang="en-US" sz="4200" dirty="0" err="1">
                <a:solidFill>
                  <a:srgbClr val="FF0000"/>
                </a:solidFill>
              </a:rPr>
              <a:t>là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góc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vuông</a:t>
            </a:r>
            <a:r>
              <a:rPr lang="en-US" sz="4200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inh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1212">
            <a:off x="4438651" y="4881564"/>
            <a:ext cx="1719263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3"/>
          <p:cNvSpPr>
            <a:spLocks noChangeArrowheads="1"/>
          </p:cNvSpPr>
          <p:nvPr/>
        </p:nvSpPr>
        <p:spPr bwMode="auto">
          <a:xfrm rot="10800000" flipH="1" flipV="1">
            <a:off x="4648200" y="1371600"/>
            <a:ext cx="2438400" cy="3124200"/>
          </a:xfrm>
          <a:prstGeom prst="flowChartManualInpu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886200" y="16002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7315200" y="17526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E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886200" y="41910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7239000" y="42672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7315200" y="6858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4648200" y="1995489"/>
            <a:ext cx="2438400" cy="158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Freeform 10"/>
          <p:cNvSpPr>
            <a:spLocks/>
          </p:cNvSpPr>
          <p:nvPr/>
        </p:nvSpPr>
        <p:spPr bwMode="auto">
          <a:xfrm>
            <a:off x="4648200" y="4191000"/>
            <a:ext cx="304800" cy="304800"/>
          </a:xfrm>
          <a:custGeom>
            <a:avLst/>
            <a:gdLst>
              <a:gd name="T0" fmla="*/ 0 w 192"/>
              <a:gd name="T1" fmla="*/ 0 h 192"/>
              <a:gd name="T2" fmla="*/ 192 w 192"/>
              <a:gd name="T3" fmla="*/ 0 h 192"/>
              <a:gd name="T4" fmla="*/ 192 w 192"/>
              <a:gd name="T5" fmla="*/ 192 h 192"/>
              <a:gd name="T6" fmla="*/ 0 60000 65536"/>
              <a:gd name="T7" fmla="*/ 0 60000 65536"/>
              <a:gd name="T8" fmla="*/ 0 60000 65536"/>
              <a:gd name="T9" fmla="*/ 0 w 192"/>
              <a:gd name="T10" fmla="*/ 0 h 192"/>
              <a:gd name="T11" fmla="*/ 192 w 192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92">
                <a:moveTo>
                  <a:pt x="0" y="0"/>
                </a:moveTo>
                <a:lnTo>
                  <a:pt x="192" y="0"/>
                </a:lnTo>
                <a:lnTo>
                  <a:pt x="192" y="19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Freeform 11"/>
          <p:cNvSpPr>
            <a:spLocks/>
          </p:cNvSpPr>
          <p:nvPr/>
        </p:nvSpPr>
        <p:spPr bwMode="auto">
          <a:xfrm rot="-5400000">
            <a:off x="6781800" y="4156075"/>
            <a:ext cx="304800" cy="304800"/>
          </a:xfrm>
          <a:custGeom>
            <a:avLst/>
            <a:gdLst>
              <a:gd name="T0" fmla="*/ 0 w 192"/>
              <a:gd name="T1" fmla="*/ 0 h 192"/>
              <a:gd name="T2" fmla="*/ 192 w 192"/>
              <a:gd name="T3" fmla="*/ 0 h 192"/>
              <a:gd name="T4" fmla="*/ 192 w 192"/>
              <a:gd name="T5" fmla="*/ 192 h 192"/>
              <a:gd name="T6" fmla="*/ 0 60000 65536"/>
              <a:gd name="T7" fmla="*/ 0 60000 65536"/>
              <a:gd name="T8" fmla="*/ 0 60000 65536"/>
              <a:gd name="T9" fmla="*/ 0 w 192"/>
              <a:gd name="T10" fmla="*/ 0 h 192"/>
              <a:gd name="T11" fmla="*/ 192 w 192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92">
                <a:moveTo>
                  <a:pt x="0" y="0"/>
                </a:moveTo>
                <a:lnTo>
                  <a:pt x="192" y="0"/>
                </a:lnTo>
                <a:lnTo>
                  <a:pt x="192" y="19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Freeform 12"/>
          <p:cNvSpPr>
            <a:spLocks/>
          </p:cNvSpPr>
          <p:nvPr/>
        </p:nvSpPr>
        <p:spPr bwMode="auto">
          <a:xfrm flipH="1" flipV="1">
            <a:off x="6762750" y="2019300"/>
            <a:ext cx="304800" cy="304800"/>
          </a:xfrm>
          <a:custGeom>
            <a:avLst/>
            <a:gdLst>
              <a:gd name="T0" fmla="*/ 0 w 192"/>
              <a:gd name="T1" fmla="*/ 0 h 192"/>
              <a:gd name="T2" fmla="*/ 192 w 192"/>
              <a:gd name="T3" fmla="*/ 0 h 192"/>
              <a:gd name="T4" fmla="*/ 192 w 192"/>
              <a:gd name="T5" fmla="*/ 192 h 192"/>
              <a:gd name="T6" fmla="*/ 0 60000 65536"/>
              <a:gd name="T7" fmla="*/ 0 60000 65536"/>
              <a:gd name="T8" fmla="*/ 0 60000 65536"/>
              <a:gd name="T9" fmla="*/ 0 w 192"/>
              <a:gd name="T10" fmla="*/ 0 h 192"/>
              <a:gd name="T11" fmla="*/ 192 w 192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92">
                <a:moveTo>
                  <a:pt x="0" y="0"/>
                </a:moveTo>
                <a:lnTo>
                  <a:pt x="192" y="0"/>
                </a:lnTo>
                <a:lnTo>
                  <a:pt x="192" y="192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3810000" y="5791200"/>
            <a:ext cx="4191000" cy="528638"/>
          </a:xfrm>
          <a:prstGeom prst="rect">
            <a:avLst/>
          </a:prstGeom>
          <a:noFill/>
          <a:ln w="9525" algn="ctr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Góc E là góc vuông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3810000" y="5105400"/>
            <a:ext cx="4191000" cy="528638"/>
          </a:xfrm>
          <a:prstGeom prst="rect">
            <a:avLst/>
          </a:prstGeom>
          <a:noFill/>
          <a:ln w="9525" algn="ctr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BE song song với AD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0.02269 L -0.00225 -0.4469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3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15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9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4 -0.46968 C -0.00503 -0.46968 0.01927 -0.46968 0.04358 -0.46968 L 0.04358 -0.56135 " pathEditMode="relative" rAng="0" ptsTypes="fAA">
                                      <p:cBhvr>
                                        <p:cTn id="61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-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P spid="21508" grpId="0"/>
      <p:bldP spid="21509" grpId="0"/>
      <p:bldP spid="21510" grpId="0"/>
      <p:bldP spid="21511" grpId="0"/>
      <p:bldP spid="21512" grpId="0"/>
      <p:bldP spid="21513" grpId="0" animBg="1"/>
      <p:bldP spid="21514" grpId="0" animBg="1"/>
      <p:bldP spid="21515" grpId="0" animBg="1"/>
      <p:bldP spid="21516" grpId="0" animBg="1"/>
      <p:bldP spid="21517" grpId="0" animBg="1"/>
      <p:bldP spid="21518" grpId="0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0" y="838200"/>
            <a:ext cx="42707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cap="none" spc="0" dirty="0" smtClean="0">
                <a:ln w="0"/>
                <a:solidFill>
                  <a:srgbClr val="FF0000"/>
                </a:solidFill>
              </a:rPr>
              <a:t>VẬN DỤNG</a:t>
            </a:r>
            <a:endParaRPr lang="en-US" sz="6000" cap="none" spc="0" dirty="0">
              <a:ln w="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1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202363" y="4191000"/>
            <a:ext cx="4214812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0">
                <a:solidFill>
                  <a:schemeClr val="accent2"/>
                </a:solidFill>
                <a:cs typeface="Times New Roman" panose="02020603050405020304" pitchFamily="18" charset="0"/>
              </a:rPr>
              <a:t>Vẽ một đường thẳng song song với đường đường thẳng a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752601" y="1828800"/>
            <a:ext cx="3851275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>
                <a:solidFill>
                  <a:srgbClr val="0000FF"/>
                </a:solidFill>
                <a:cs typeface="Times New Roman" panose="02020603050405020304" pitchFamily="18" charset="0"/>
              </a:rPr>
              <a:t>Hai đường thẳng song song với nhau có bao giờ cắt nhau không?        </a:t>
            </a:r>
          </a:p>
          <a:p>
            <a:pPr>
              <a:spcBef>
                <a:spcPct val="50000"/>
              </a:spcBef>
            </a:pPr>
            <a:r>
              <a:rPr lang="en-US" sz="2800" b="0">
                <a:solidFill>
                  <a:srgbClr val="000000"/>
                </a:solidFill>
                <a:cs typeface="Times New Roman" panose="02020603050405020304" pitchFamily="18" charset="0"/>
              </a:rPr>
              <a:t>     </a:t>
            </a:r>
            <a:endParaRPr lang="en-US" sz="2800" b="0"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1774825" y="1447800"/>
            <a:ext cx="8642350" cy="5257800"/>
            <a:chOff x="0" y="1080"/>
            <a:chExt cx="5760" cy="3216"/>
          </a:xfrm>
        </p:grpSpPr>
        <p:sp>
          <p:nvSpPr>
            <p:cNvPr id="20502" name="Rectangle 5"/>
            <p:cNvSpPr>
              <a:spLocks noChangeArrowheads="1"/>
            </p:cNvSpPr>
            <p:nvPr/>
          </p:nvSpPr>
          <p:spPr bwMode="auto">
            <a:xfrm>
              <a:off x="0" y="2688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b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503" name="Rectangle 6"/>
            <p:cNvSpPr>
              <a:spLocks noChangeArrowheads="1"/>
            </p:cNvSpPr>
            <p:nvPr/>
          </p:nvSpPr>
          <p:spPr bwMode="auto">
            <a:xfrm>
              <a:off x="2880" y="2688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b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504" name="Rectangle 7"/>
            <p:cNvSpPr>
              <a:spLocks noChangeArrowheads="1"/>
            </p:cNvSpPr>
            <p:nvPr/>
          </p:nvSpPr>
          <p:spPr bwMode="auto">
            <a:xfrm>
              <a:off x="0" y="1080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b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505" name="Rectangle 8"/>
            <p:cNvSpPr>
              <a:spLocks noChangeArrowheads="1"/>
            </p:cNvSpPr>
            <p:nvPr/>
          </p:nvSpPr>
          <p:spPr bwMode="auto">
            <a:xfrm>
              <a:off x="2880" y="1080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b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485" name="Oval 9"/>
          <p:cNvSpPr>
            <a:spLocks noChangeArrowheads="1"/>
          </p:cNvSpPr>
          <p:nvPr/>
        </p:nvSpPr>
        <p:spPr bwMode="auto">
          <a:xfrm>
            <a:off x="3732213" y="85725"/>
            <a:ext cx="4343400" cy="1143000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Ô CỬA BÍ MẬT</a:t>
            </a:r>
            <a:endParaRPr lang="en-US" sz="2400" b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84" name="Picture 12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1762126" y="1447800"/>
            <a:ext cx="43338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3484563" y="2386014"/>
            <a:ext cx="766762" cy="79692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rgbClr val="FF3300"/>
                </a:solidFill>
                <a:cs typeface="Times New Roman" panose="02020603050405020304" pitchFamily="18" charset="0"/>
              </a:rPr>
              <a:t>1</a:t>
            </a:r>
            <a:endParaRPr lang="en-US" b="0">
              <a:cs typeface="Times New Roman" panose="02020603050405020304" pitchFamily="18" charset="0"/>
            </a:endParaRPr>
          </a:p>
        </p:txBody>
      </p:sp>
      <p:sp>
        <p:nvSpPr>
          <p:cNvPr id="20488" name="Text Box 23"/>
          <p:cNvSpPr txBox="1">
            <a:spLocks noChangeArrowheads="1"/>
          </p:cNvSpPr>
          <p:nvPr/>
        </p:nvSpPr>
        <p:spPr bwMode="auto">
          <a:xfrm>
            <a:off x="6553200" y="1676401"/>
            <a:ext cx="3429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0">
                <a:solidFill>
                  <a:srgbClr val="FF0066"/>
                </a:solidFill>
                <a:cs typeface="Times New Roman" panose="02020603050405020304" pitchFamily="18" charset="0"/>
              </a:rPr>
              <a:t>Kể tên một số đồ vật có hình ảnh hai đường thẳng song song ở xung quanh ta.</a:t>
            </a:r>
            <a:endParaRPr lang="vi-VN" sz="2800" b="0">
              <a:solidFill>
                <a:srgbClr val="FF0066"/>
              </a:solidFill>
              <a:cs typeface="Times New Roman" panose="02020603050405020304" pitchFamily="18" charset="0"/>
            </a:endParaRPr>
          </a:p>
        </p:txBody>
      </p:sp>
      <p:sp>
        <p:nvSpPr>
          <p:cNvPr id="20489" name="Text Box 30"/>
          <p:cNvSpPr txBox="1">
            <a:spLocks noChangeArrowheads="1"/>
          </p:cNvSpPr>
          <p:nvPr/>
        </p:nvSpPr>
        <p:spPr bwMode="auto">
          <a:xfrm>
            <a:off x="1828800" y="4191000"/>
            <a:ext cx="4038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0" dirty="0" err="1">
                <a:cs typeface="Times New Roman" panose="02020603050405020304" pitchFamily="18" charset="0"/>
              </a:rPr>
              <a:t>Đường</a:t>
            </a:r>
            <a:r>
              <a:rPr lang="en-US" sz="2800" b="0" dirty="0"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cs typeface="Times New Roman" panose="02020603050405020304" pitchFamily="18" charset="0"/>
              </a:rPr>
              <a:t>thẳng</a:t>
            </a:r>
            <a:r>
              <a:rPr lang="en-US" sz="2800" b="0" dirty="0">
                <a:cs typeface="Times New Roman" panose="02020603050405020304" pitchFamily="18" charset="0"/>
              </a:rPr>
              <a:t> </a:t>
            </a:r>
            <a:r>
              <a:rPr lang="en-US" sz="2800" b="0" dirty="0" smtClean="0">
                <a:cs typeface="Times New Roman" panose="02020603050405020304" pitchFamily="18" charset="0"/>
              </a:rPr>
              <a:t>a </a:t>
            </a:r>
            <a:r>
              <a:rPr lang="en-US" sz="2800" b="0" dirty="0">
                <a:cs typeface="Times New Roman" panose="02020603050405020304" pitchFamily="18" charset="0"/>
              </a:rPr>
              <a:t>song </a:t>
            </a:r>
            <a:r>
              <a:rPr lang="en-US" sz="2800" b="0" dirty="0" err="1">
                <a:cs typeface="Times New Roman" panose="02020603050405020304" pitchFamily="18" charset="0"/>
              </a:rPr>
              <a:t>song</a:t>
            </a:r>
            <a:r>
              <a:rPr lang="en-US" sz="2800" b="0" dirty="0"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cs typeface="Times New Roman" panose="02020603050405020304" pitchFamily="18" charset="0"/>
              </a:rPr>
              <a:t>với</a:t>
            </a:r>
            <a:r>
              <a:rPr lang="en-US" sz="2800" b="0" dirty="0"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cs typeface="Times New Roman" panose="02020603050405020304" pitchFamily="18" charset="0"/>
              </a:rPr>
              <a:t>đường</a:t>
            </a:r>
            <a:r>
              <a:rPr lang="en-US" sz="2800" b="0" dirty="0"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cs typeface="Times New Roman" panose="02020603050405020304" pitchFamily="18" charset="0"/>
              </a:rPr>
              <a:t>thẳng</a:t>
            </a:r>
            <a:r>
              <a:rPr lang="en-US" sz="2800" b="0" dirty="0">
                <a:cs typeface="Times New Roman" panose="02020603050405020304" pitchFamily="18" charset="0"/>
              </a:rPr>
              <a:t>     </a:t>
            </a:r>
            <a:r>
              <a:rPr lang="en-US" sz="2800" b="0" dirty="0">
                <a:solidFill>
                  <a:schemeClr val="accent2"/>
                </a:solidFill>
                <a:cs typeface="Times New Roman" panose="02020603050405020304" pitchFamily="18" charset="0"/>
              </a:rPr>
              <a:t>c</a:t>
            </a:r>
            <a:r>
              <a:rPr lang="en-US" sz="2800" b="0" dirty="0">
                <a:cs typeface="Times New Roman" panose="02020603050405020304" pitchFamily="18" charset="0"/>
              </a:rPr>
              <a:t>      </a:t>
            </a:r>
            <a:r>
              <a:rPr lang="en-US" sz="2800" b="0" dirty="0" err="1">
                <a:cs typeface="Times New Roman" panose="02020603050405020304" pitchFamily="18" charset="0"/>
              </a:rPr>
              <a:t>nào</a:t>
            </a:r>
            <a:r>
              <a:rPr lang="en-US" sz="2800" b="0" dirty="0">
                <a:cs typeface="Times New Roman" panose="02020603050405020304" pitchFamily="18" charset="0"/>
              </a:rPr>
              <a:t>?     </a:t>
            </a:r>
            <a:r>
              <a:rPr lang="en-US" sz="2800" b="0" dirty="0">
                <a:solidFill>
                  <a:schemeClr val="accent2"/>
                </a:solidFill>
                <a:cs typeface="Times New Roman" panose="02020603050405020304" pitchFamily="18" charset="0"/>
              </a:rPr>
              <a:t> b    </a:t>
            </a:r>
            <a:r>
              <a:rPr lang="en-US" sz="2800" b="0" dirty="0">
                <a:cs typeface="Times New Roman" panose="02020603050405020304" pitchFamily="18" charset="0"/>
              </a:rPr>
              <a:t> </a:t>
            </a:r>
            <a:endParaRPr lang="vi-VN" sz="2800" b="0" dirty="0">
              <a:cs typeface="Times New Roman" panose="02020603050405020304" pitchFamily="18" charset="0"/>
            </a:endParaRPr>
          </a:p>
        </p:txBody>
      </p:sp>
      <p:pic>
        <p:nvPicPr>
          <p:cNvPr id="3120" name="Picture 48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6096000" y="1447800"/>
            <a:ext cx="4337050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7858125" y="2349501"/>
            <a:ext cx="808038" cy="74612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rgbClr val="FF3300"/>
                </a:solidFill>
                <a:cs typeface="Times New Roman" panose="02020603050405020304" pitchFamily="18" charset="0"/>
              </a:rPr>
              <a:t>2</a:t>
            </a:r>
            <a:endParaRPr lang="en-US" b="0">
              <a:cs typeface="Times New Roman" panose="02020603050405020304" pitchFamily="18" charset="0"/>
            </a:endParaRPr>
          </a:p>
        </p:txBody>
      </p:sp>
      <p:sp>
        <p:nvSpPr>
          <p:cNvPr id="20492" name="Text Box 69"/>
          <p:cNvSpPr txBox="1">
            <a:spLocks noChangeArrowheads="1"/>
          </p:cNvSpPr>
          <p:nvPr/>
        </p:nvSpPr>
        <p:spPr bwMode="auto">
          <a:xfrm>
            <a:off x="3073400" y="59436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  <a:cs typeface="Times New Roman" panose="02020603050405020304" pitchFamily="18" charset="0"/>
              </a:rPr>
              <a:t>a</a:t>
            </a:r>
            <a:endParaRPr lang="vi-VN" sz="2400"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  <p:sp>
        <p:nvSpPr>
          <p:cNvPr id="20493" name="Line 72"/>
          <p:cNvSpPr>
            <a:spLocks noChangeShapeType="1"/>
          </p:cNvSpPr>
          <p:nvPr/>
        </p:nvSpPr>
        <p:spPr bwMode="auto">
          <a:xfrm>
            <a:off x="5334000" y="4724401"/>
            <a:ext cx="0" cy="18589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4" name="Line 73"/>
          <p:cNvSpPr>
            <a:spLocks noChangeShapeType="1"/>
          </p:cNvSpPr>
          <p:nvPr/>
        </p:nvSpPr>
        <p:spPr bwMode="auto">
          <a:xfrm>
            <a:off x="3048000" y="6324600"/>
            <a:ext cx="2819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5" name="Line 74"/>
          <p:cNvSpPr>
            <a:spLocks noChangeShapeType="1"/>
          </p:cNvSpPr>
          <p:nvPr/>
        </p:nvSpPr>
        <p:spPr bwMode="auto">
          <a:xfrm>
            <a:off x="3124200" y="5486400"/>
            <a:ext cx="2743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56" name="Picture 84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1787976" y="3995963"/>
            <a:ext cx="43338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59" name="Rectangle 87"/>
          <p:cNvSpPr>
            <a:spLocks noChangeArrowheads="1"/>
          </p:cNvSpPr>
          <p:nvPr/>
        </p:nvSpPr>
        <p:spPr bwMode="auto">
          <a:xfrm>
            <a:off x="3536227" y="4847319"/>
            <a:ext cx="776288" cy="77628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rgbClr val="FF3300"/>
                </a:solidFill>
                <a:cs typeface="Times New Roman" panose="02020603050405020304" pitchFamily="18" charset="0"/>
              </a:rPr>
              <a:t>3</a:t>
            </a:r>
            <a:endParaRPr lang="en-US" b="0" dirty="0">
              <a:cs typeface="Times New Roman" panose="02020603050405020304" pitchFamily="18" charset="0"/>
            </a:endParaRPr>
          </a:p>
        </p:txBody>
      </p:sp>
      <p:sp>
        <p:nvSpPr>
          <p:cNvPr id="20498" name="Line 88"/>
          <p:cNvSpPr>
            <a:spLocks noChangeShapeType="1"/>
          </p:cNvSpPr>
          <p:nvPr/>
        </p:nvSpPr>
        <p:spPr bwMode="auto">
          <a:xfrm>
            <a:off x="6858000" y="6248400"/>
            <a:ext cx="2819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9" name="Text Box 89"/>
          <p:cNvSpPr txBox="1">
            <a:spLocks noChangeArrowheads="1"/>
          </p:cNvSpPr>
          <p:nvPr/>
        </p:nvSpPr>
        <p:spPr bwMode="auto">
          <a:xfrm>
            <a:off x="6934200" y="57912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  <a:cs typeface="Times New Roman" panose="02020603050405020304" pitchFamily="18" charset="0"/>
              </a:rPr>
              <a:t>a</a:t>
            </a:r>
            <a:endParaRPr lang="vi-VN" sz="2400"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  <p:pic>
        <p:nvPicPr>
          <p:cNvPr id="3162" name="Picture 90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6105526" y="4038600"/>
            <a:ext cx="43338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63" name="Rectangle 91"/>
          <p:cNvSpPr>
            <a:spLocks noChangeArrowheads="1"/>
          </p:cNvSpPr>
          <p:nvPr/>
        </p:nvSpPr>
        <p:spPr bwMode="auto">
          <a:xfrm>
            <a:off x="7910514" y="4800600"/>
            <a:ext cx="776287" cy="77628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rgbClr val="FF3300"/>
                </a:solidFill>
                <a:cs typeface="Times New Roman" panose="02020603050405020304" pitchFamily="18" charset="0"/>
              </a:rPr>
              <a:t>4</a:t>
            </a:r>
            <a:endParaRPr lang="en-US" b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0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3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0" dur="500"/>
                                        <p:tgtEl>
                                          <p:spTgt spid="3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5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6" dur="2000"/>
                                        <p:tgtEl>
                                          <p:spTgt spid="3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0" dur="500"/>
                                        <p:tgtEl>
                                          <p:spTgt spid="3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3"/>
                  </p:tgtEl>
                </p:cond>
              </p:nextCondLst>
            </p:seq>
          </p:childTnLst>
        </p:cTn>
      </p:par>
    </p:tnLst>
    <p:bldLst>
      <p:bldP spid="3085" grpId="0" animBg="1"/>
      <p:bldP spid="3121" grpId="0" animBg="1"/>
      <p:bldP spid="3159" grpId="0" animBg="1"/>
      <p:bldP spid="316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or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"/>
            <a:ext cx="97536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KẾT NỐI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866900" y="1230514"/>
            <a:ext cx="84582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dirty="0" err="1" smtClean="0">
                <a:solidFill>
                  <a:srgbClr val="0000FF"/>
                </a:solidFill>
              </a:rPr>
              <a:t>Cần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nhớ</a:t>
            </a:r>
            <a:r>
              <a:rPr lang="en-US" sz="2800" dirty="0" smtClean="0">
                <a:solidFill>
                  <a:srgbClr val="0000FF"/>
                </a:solidFill>
              </a:rPr>
              <a:t>:</a:t>
            </a:r>
          </a:p>
          <a:p>
            <a:pPr algn="ctr" eaLnBrk="1" hangingPunct="1"/>
            <a:r>
              <a:rPr lang="en-US" sz="2800" dirty="0" err="1" smtClean="0">
                <a:solidFill>
                  <a:srgbClr val="0000FF"/>
                </a:solidFill>
              </a:rPr>
              <a:t>Muốn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vẽ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đường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thẳng</a:t>
            </a:r>
            <a:r>
              <a:rPr lang="en-US" sz="2800" dirty="0">
                <a:solidFill>
                  <a:srgbClr val="0000FF"/>
                </a:solidFill>
              </a:rPr>
              <a:t> song </a:t>
            </a:r>
            <a:r>
              <a:rPr lang="en-US" sz="2800" dirty="0" err="1">
                <a:solidFill>
                  <a:srgbClr val="0000FF"/>
                </a:solidFill>
              </a:rPr>
              <a:t>song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với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đường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thẳng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cho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trước</a:t>
            </a:r>
            <a:r>
              <a:rPr lang="en-US" sz="2800" dirty="0">
                <a:solidFill>
                  <a:srgbClr val="0000FF"/>
                </a:solidFill>
              </a:rPr>
              <a:t> , ta </a:t>
            </a:r>
            <a:r>
              <a:rPr lang="en-US" sz="2800" dirty="0" err="1">
                <a:solidFill>
                  <a:srgbClr val="0000FF"/>
                </a:solidFill>
              </a:rPr>
              <a:t>thực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hiện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như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sau</a:t>
            </a:r>
            <a:r>
              <a:rPr lang="en-US" sz="2800" dirty="0">
                <a:solidFill>
                  <a:srgbClr val="0000FF"/>
                </a:solidFill>
              </a:rPr>
              <a:t>:</a:t>
            </a:r>
          </a:p>
          <a:p>
            <a:pPr eaLnBrk="1" hangingPunct="1"/>
            <a:r>
              <a:rPr lang="en-US" sz="2800" dirty="0">
                <a:solidFill>
                  <a:srgbClr val="0000FF"/>
                </a:solidFill>
              </a:rPr>
              <a:t>1,Vẽ </a:t>
            </a:r>
            <a:r>
              <a:rPr lang="en-US" sz="2800" dirty="0" err="1">
                <a:solidFill>
                  <a:srgbClr val="0000FF"/>
                </a:solidFill>
              </a:rPr>
              <a:t>đường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thẳng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phụ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vuông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góc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với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đường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thẳng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đã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cho</a:t>
            </a:r>
            <a:r>
              <a:rPr lang="en-US" sz="2800" dirty="0" smtClean="0">
                <a:solidFill>
                  <a:srgbClr val="0000FF"/>
                </a:solidFill>
              </a:rPr>
              <a:t>.</a:t>
            </a:r>
          </a:p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2,Vẽ </a:t>
            </a:r>
            <a:r>
              <a:rPr lang="en-US" sz="2800" dirty="0" err="1">
                <a:solidFill>
                  <a:srgbClr val="0000FF"/>
                </a:solidFill>
              </a:rPr>
              <a:t>đường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thẳng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vuông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góc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với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đường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thẳng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phụ</a:t>
            </a:r>
            <a:r>
              <a:rPr lang="en-US" sz="2800" dirty="0">
                <a:solidFill>
                  <a:srgbClr val="0000FF"/>
                </a:solidFill>
              </a:rPr>
              <a:t> .</a:t>
            </a:r>
          </a:p>
        </p:txBody>
      </p:sp>
      <p:pic>
        <p:nvPicPr>
          <p:cNvPr id="21509" name="Picture 5" descr="ali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19600"/>
            <a:ext cx="2819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58938" y="4217715"/>
            <a:ext cx="83518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33CC"/>
                </a:solidFill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33CC"/>
                </a:solidFill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33CC"/>
                </a:solidFill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cs typeface="Times New Roman" panose="02020603050405020304" pitchFamily="18" charset="0"/>
              </a:rPr>
              <a:t>vở</a:t>
            </a:r>
            <a:r>
              <a:rPr lang="en-US" sz="2800" dirty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cs typeface="Times New Roman" panose="02020603050405020304" pitchFamily="18" charset="0"/>
              </a:rPr>
              <a:t>chụp</a:t>
            </a:r>
            <a:r>
              <a:rPr lang="en-US" sz="2800" dirty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cs typeface="Times New Roman" panose="02020603050405020304" pitchFamily="18" charset="0"/>
              </a:rPr>
              <a:t>gửi</a:t>
            </a:r>
            <a:r>
              <a:rPr lang="en-US" sz="2800" dirty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cs typeface="Times New Roman" panose="02020603050405020304" pitchFamily="18" charset="0"/>
              </a:rPr>
              <a:t>azota</a:t>
            </a:r>
            <a:r>
              <a:rPr lang="en-US" sz="2800" dirty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33CC"/>
                </a:solidFill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238879"/>
            <a:ext cx="11963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600" dirty="0"/>
          </a:p>
          <a:p>
            <a:pPr algn="ctr"/>
            <a:r>
              <a:rPr lang="en-US" sz="6600" dirty="0" err="1"/>
              <a:t>Các</a:t>
            </a:r>
            <a:r>
              <a:rPr lang="en-US" sz="6600" dirty="0"/>
              <a:t> con </a:t>
            </a:r>
            <a:r>
              <a:rPr lang="en-US" sz="6600" dirty="0" err="1"/>
              <a:t>cùng</a:t>
            </a:r>
            <a:r>
              <a:rPr lang="en-US" sz="6600" dirty="0"/>
              <a:t> </a:t>
            </a:r>
            <a:r>
              <a:rPr lang="en-US" sz="6600" dirty="0" err="1"/>
              <a:t>tham</a:t>
            </a:r>
            <a:r>
              <a:rPr lang="en-US" sz="6600" dirty="0"/>
              <a:t> </a:t>
            </a:r>
            <a:r>
              <a:rPr lang="en-US" sz="6600" dirty="0" err="1"/>
              <a:t>gia</a:t>
            </a:r>
            <a:r>
              <a:rPr lang="en-US" sz="6600" dirty="0"/>
              <a:t> </a:t>
            </a:r>
            <a:r>
              <a:rPr lang="en-US" sz="6600" dirty="0" err="1"/>
              <a:t>trò</a:t>
            </a:r>
            <a:r>
              <a:rPr lang="en-US" sz="6600" dirty="0"/>
              <a:t> </a:t>
            </a:r>
            <a:r>
              <a:rPr lang="en-US" sz="6600" dirty="0" err="1"/>
              <a:t>chơi</a:t>
            </a:r>
            <a:r>
              <a:rPr lang="en-US" sz="6600" dirty="0"/>
              <a:t> </a:t>
            </a:r>
          </a:p>
          <a:p>
            <a:pPr algn="ctr"/>
            <a:r>
              <a:rPr lang="en-US" sz="6600" dirty="0" err="1"/>
              <a:t>trên</a:t>
            </a:r>
            <a:r>
              <a:rPr lang="en-US" sz="6600" dirty="0"/>
              <a:t> </a:t>
            </a:r>
            <a:r>
              <a:rPr lang="en-US" sz="6600" dirty="0" err="1"/>
              <a:t>Quizzi</a:t>
            </a:r>
            <a:r>
              <a:rPr lang="en-US" sz="6600" dirty="0"/>
              <a:t> </a:t>
            </a:r>
            <a:r>
              <a:rPr lang="en-US" sz="6600" dirty="0" err="1"/>
              <a:t>để</a:t>
            </a:r>
            <a:r>
              <a:rPr lang="en-US" sz="6600" dirty="0"/>
              <a:t> </a:t>
            </a:r>
            <a:r>
              <a:rPr lang="en-US" sz="6600" dirty="0" err="1"/>
              <a:t>ôn</a:t>
            </a:r>
            <a:r>
              <a:rPr lang="en-US" sz="6600" dirty="0"/>
              <a:t> </a:t>
            </a:r>
            <a:r>
              <a:rPr lang="en-US" sz="6600" dirty="0" err="1"/>
              <a:t>bài</a:t>
            </a:r>
            <a:r>
              <a:rPr lang="en-US" sz="6600" dirty="0"/>
              <a:t> </a:t>
            </a:r>
            <a:r>
              <a:rPr lang="en-US" sz="6600" dirty="0" err="1"/>
              <a:t>cũ</a:t>
            </a:r>
            <a:r>
              <a:rPr lang="en-US" sz="6600" dirty="0"/>
              <a:t> </a:t>
            </a:r>
            <a:r>
              <a:rPr lang="en-US" sz="6600" dirty="0" err="1"/>
              <a:t>nhé</a:t>
            </a:r>
            <a:r>
              <a:rPr lang="en-US" sz="6600" dirty="0"/>
              <a:t> !!!</a:t>
            </a:r>
          </a:p>
        </p:txBody>
      </p:sp>
      <p:sp>
        <p:nvSpPr>
          <p:cNvPr id="4" name="Cloud 3"/>
          <p:cNvSpPr/>
          <p:nvPr/>
        </p:nvSpPr>
        <p:spPr bwMode="auto">
          <a:xfrm>
            <a:off x="3962400" y="3276600"/>
            <a:ext cx="2743200" cy="1143000"/>
          </a:xfrm>
          <a:prstGeom prst="cloud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cs typeface="Arial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4114800" y="2590800"/>
            <a:ext cx="2667000" cy="15240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cs typeface="Arial" charset="0"/>
            </a:endParaRPr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100" y="3848100"/>
            <a:ext cx="3657600" cy="212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3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3048000"/>
            <a:ext cx="705674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dirty="0" smtClean="0">
                <a:solidFill>
                  <a:srgbClr val="0070C0"/>
                </a:solidFill>
              </a:rPr>
              <a:t>KHÁM PHÁ</a:t>
            </a:r>
            <a:endParaRPr lang="en-US" sz="9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11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12"/>
          <p:cNvSpPr txBox="1">
            <a:spLocks noChangeArrowheads="1"/>
          </p:cNvSpPr>
          <p:nvPr/>
        </p:nvSpPr>
        <p:spPr bwMode="auto">
          <a:xfrm>
            <a:off x="685800" y="1676400"/>
            <a:ext cx="10668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Toán</a:t>
            </a:r>
            <a:endParaRPr lang="en-US" sz="4800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48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Vẽ</a:t>
            </a:r>
            <a:r>
              <a:rPr lang="en-US" sz="4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hai</a:t>
            </a:r>
            <a:r>
              <a:rPr lang="en-US" sz="4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đường</a:t>
            </a:r>
            <a:r>
              <a:rPr lang="en-US" sz="4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thẳng</a:t>
            </a:r>
            <a:r>
              <a:rPr lang="en-US" sz="4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song </a:t>
            </a:r>
            <a:r>
              <a:rPr lang="en-US" sz="48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song</a:t>
            </a:r>
            <a:endParaRPr lang="en-US" sz="48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762000"/>
            <a:ext cx="12069330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70C0"/>
                </a:solidFill>
              </a:rPr>
              <a:t>Yêu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cầu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cần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đạt</a:t>
            </a:r>
            <a:r>
              <a:rPr lang="en-US" sz="4800" dirty="0" smtClean="0">
                <a:solidFill>
                  <a:srgbClr val="0070C0"/>
                </a:solidFill>
              </a:rPr>
              <a:t>:</a:t>
            </a:r>
          </a:p>
          <a:p>
            <a:pPr marL="685800" indent="-685800">
              <a:buFontTx/>
              <a:buChar char="-"/>
            </a:pPr>
            <a:r>
              <a:rPr lang="en-US" sz="4800" dirty="0" smtClean="0"/>
              <a:t>HS </a:t>
            </a:r>
            <a:r>
              <a:rPr lang="en-US" sz="4800" dirty="0" err="1" smtClean="0"/>
              <a:t>vẽ</a:t>
            </a:r>
            <a:r>
              <a:rPr lang="en-US" sz="4800" dirty="0" smtClean="0"/>
              <a:t> </a:t>
            </a:r>
            <a:r>
              <a:rPr lang="en-US" sz="4800" dirty="0" err="1" smtClean="0"/>
              <a:t>được</a:t>
            </a:r>
            <a:r>
              <a:rPr lang="en-US" sz="4800" dirty="0" smtClean="0"/>
              <a:t> </a:t>
            </a:r>
            <a:r>
              <a:rPr lang="en-US" sz="4800" dirty="0" err="1" smtClean="0"/>
              <a:t>một</a:t>
            </a:r>
            <a:r>
              <a:rPr lang="en-US" sz="4800" dirty="0" smtClean="0"/>
              <a:t> </a:t>
            </a:r>
            <a:r>
              <a:rPr lang="en-US" sz="4800" dirty="0" err="1" smtClean="0"/>
              <a:t>đường</a:t>
            </a:r>
            <a:r>
              <a:rPr lang="en-US" sz="4800" dirty="0" smtClean="0"/>
              <a:t> </a:t>
            </a:r>
            <a:r>
              <a:rPr lang="en-US" sz="4800" dirty="0" err="1" smtClean="0"/>
              <a:t>thẳng</a:t>
            </a:r>
            <a:r>
              <a:rPr lang="en-US" sz="4800" dirty="0" smtClean="0"/>
              <a:t> </a:t>
            </a:r>
            <a:r>
              <a:rPr lang="en-US" sz="4800" dirty="0" err="1" smtClean="0"/>
              <a:t>đi</a:t>
            </a:r>
            <a:r>
              <a:rPr lang="en-US" sz="4800" dirty="0" smtClean="0"/>
              <a:t> qua </a:t>
            </a:r>
          </a:p>
          <a:p>
            <a:r>
              <a:rPr lang="en-US" sz="4800" dirty="0" err="1" smtClean="0"/>
              <a:t>một</a:t>
            </a:r>
            <a:r>
              <a:rPr lang="en-US" sz="4800" dirty="0" smtClean="0"/>
              <a:t> </a:t>
            </a:r>
            <a:r>
              <a:rPr lang="en-US" sz="4800" dirty="0" err="1" smtClean="0"/>
              <a:t>điểm</a:t>
            </a:r>
            <a:r>
              <a:rPr lang="en-US" sz="4800" dirty="0" smtClean="0"/>
              <a:t> </a:t>
            </a:r>
            <a:r>
              <a:rPr lang="en-US" sz="4800" dirty="0" err="1" smtClean="0"/>
              <a:t>và</a:t>
            </a:r>
            <a:r>
              <a:rPr lang="en-US" sz="4800" dirty="0" smtClean="0"/>
              <a:t> song </a:t>
            </a:r>
            <a:r>
              <a:rPr lang="en-US" sz="4800" dirty="0" err="1" smtClean="0"/>
              <a:t>song</a:t>
            </a:r>
            <a:r>
              <a:rPr lang="en-US" sz="4800" dirty="0" smtClean="0"/>
              <a:t> </a:t>
            </a:r>
            <a:r>
              <a:rPr lang="en-US" sz="4800" dirty="0" err="1" smtClean="0"/>
              <a:t>với</a:t>
            </a:r>
            <a:r>
              <a:rPr lang="en-US" sz="4800" dirty="0" smtClean="0"/>
              <a:t> </a:t>
            </a:r>
            <a:r>
              <a:rPr lang="en-US" sz="4800" dirty="0" err="1" smtClean="0"/>
              <a:t>một</a:t>
            </a:r>
            <a:r>
              <a:rPr lang="en-US" sz="4800" dirty="0" smtClean="0"/>
              <a:t> </a:t>
            </a:r>
            <a:r>
              <a:rPr lang="en-US" sz="4800" dirty="0" err="1" smtClean="0"/>
              <a:t>đường</a:t>
            </a:r>
            <a:r>
              <a:rPr lang="en-US" sz="4800" dirty="0" smtClean="0"/>
              <a:t> </a:t>
            </a:r>
            <a:r>
              <a:rPr lang="en-US" sz="4800" dirty="0" err="1" smtClean="0"/>
              <a:t>thẳng</a:t>
            </a:r>
            <a:r>
              <a:rPr lang="en-US" sz="4800" dirty="0" smtClean="0"/>
              <a:t> </a:t>
            </a:r>
          </a:p>
          <a:p>
            <a:r>
              <a:rPr lang="en-US" sz="4800" dirty="0" err="1" smtClean="0"/>
              <a:t>cho</a:t>
            </a:r>
            <a:r>
              <a:rPr lang="en-US" sz="4800" dirty="0" smtClean="0"/>
              <a:t> </a:t>
            </a:r>
            <a:r>
              <a:rPr lang="en-US" sz="4800" dirty="0" err="1" smtClean="0"/>
              <a:t>trước</a:t>
            </a:r>
            <a:r>
              <a:rPr lang="en-US" sz="4800" dirty="0"/>
              <a:t> </a:t>
            </a:r>
            <a:r>
              <a:rPr lang="en-US" sz="4800" dirty="0" smtClean="0"/>
              <a:t>(</a:t>
            </a:r>
            <a:r>
              <a:rPr lang="en-US" sz="4800" dirty="0" err="1" smtClean="0"/>
              <a:t>bằng</a:t>
            </a:r>
            <a:r>
              <a:rPr lang="en-US" sz="4800" dirty="0" smtClean="0"/>
              <a:t> </a:t>
            </a:r>
            <a:r>
              <a:rPr lang="en-US" sz="4800" dirty="0" err="1" smtClean="0"/>
              <a:t>thước</a:t>
            </a:r>
            <a:r>
              <a:rPr lang="en-US" sz="4800" dirty="0" smtClean="0"/>
              <a:t> </a:t>
            </a:r>
            <a:r>
              <a:rPr lang="en-US" sz="4800" dirty="0" err="1" smtClean="0"/>
              <a:t>kẻ</a:t>
            </a:r>
            <a:r>
              <a:rPr lang="en-US" sz="4800" dirty="0" smtClean="0"/>
              <a:t> </a:t>
            </a:r>
            <a:r>
              <a:rPr lang="en-US" sz="4800" dirty="0" err="1" smtClean="0"/>
              <a:t>và</a:t>
            </a:r>
            <a:r>
              <a:rPr lang="en-US" sz="4800" dirty="0" smtClean="0"/>
              <a:t> ê </a:t>
            </a:r>
            <a:r>
              <a:rPr lang="en-US" sz="4800" dirty="0" err="1" smtClean="0"/>
              <a:t>kê</a:t>
            </a:r>
            <a:r>
              <a:rPr lang="en-US" sz="4800" dirty="0" smtClean="0"/>
              <a:t>)</a:t>
            </a:r>
          </a:p>
          <a:p>
            <a:pPr marL="685800" indent="-685800">
              <a:buFontTx/>
              <a:buChar char="-"/>
            </a:pPr>
            <a:r>
              <a:rPr lang="en-US" sz="4800" dirty="0" smtClean="0"/>
              <a:t>HS </a:t>
            </a:r>
            <a:r>
              <a:rPr lang="en-US" sz="4800" dirty="0" err="1" smtClean="0"/>
              <a:t>biết</a:t>
            </a:r>
            <a:r>
              <a:rPr lang="en-US" sz="4800" dirty="0" smtClean="0"/>
              <a:t> </a:t>
            </a:r>
            <a:r>
              <a:rPr lang="en-US" sz="4800" dirty="0" err="1" smtClean="0"/>
              <a:t>sử</a:t>
            </a:r>
            <a:r>
              <a:rPr lang="en-US" sz="4800" dirty="0" smtClean="0"/>
              <a:t> </a:t>
            </a:r>
            <a:r>
              <a:rPr lang="en-US" sz="4800" dirty="0" err="1" smtClean="0"/>
              <a:t>dụng</a:t>
            </a:r>
            <a:r>
              <a:rPr lang="en-US" sz="4800" dirty="0" smtClean="0"/>
              <a:t> </a:t>
            </a:r>
            <a:r>
              <a:rPr lang="en-US" sz="4800" dirty="0" err="1" smtClean="0"/>
              <a:t>thước</a:t>
            </a:r>
            <a:r>
              <a:rPr lang="en-US" sz="4800" dirty="0" smtClean="0"/>
              <a:t> </a:t>
            </a:r>
            <a:r>
              <a:rPr lang="en-US" sz="4800" dirty="0" err="1" smtClean="0"/>
              <a:t>và</a:t>
            </a:r>
            <a:r>
              <a:rPr lang="en-US" sz="4800" dirty="0" smtClean="0"/>
              <a:t> ê </a:t>
            </a:r>
            <a:r>
              <a:rPr lang="en-US" sz="4800" dirty="0" err="1" smtClean="0"/>
              <a:t>kê</a:t>
            </a:r>
            <a:r>
              <a:rPr lang="en-US" sz="4800" dirty="0" smtClean="0"/>
              <a:t> </a:t>
            </a:r>
            <a:r>
              <a:rPr lang="en-US" sz="4800" dirty="0" err="1" smtClean="0"/>
              <a:t>thành</a:t>
            </a:r>
            <a:r>
              <a:rPr lang="en-US" sz="4800" dirty="0" smtClean="0"/>
              <a:t> </a:t>
            </a:r>
            <a:r>
              <a:rPr lang="en-US" sz="4800" dirty="0" err="1" smtClean="0"/>
              <a:t>thạo</a:t>
            </a:r>
            <a:r>
              <a:rPr lang="en-US" sz="4800" dirty="0" smtClean="0"/>
              <a:t>, </a:t>
            </a:r>
          </a:p>
          <a:p>
            <a:r>
              <a:rPr lang="en-US" sz="4800" dirty="0" err="1" smtClean="0"/>
              <a:t>đúng</a:t>
            </a:r>
            <a:r>
              <a:rPr lang="en-US" sz="4800" dirty="0" smtClean="0"/>
              <a:t> </a:t>
            </a:r>
            <a:r>
              <a:rPr lang="en-US" sz="4800" dirty="0" err="1" smtClean="0"/>
              <a:t>mục</a:t>
            </a:r>
            <a:r>
              <a:rPr lang="en-US" sz="4800" dirty="0" smtClean="0"/>
              <a:t> </a:t>
            </a:r>
            <a:r>
              <a:rPr lang="en-US" sz="4800" dirty="0" err="1" smtClean="0"/>
              <a:t>đích</a:t>
            </a:r>
            <a:endParaRPr lang="en-US" sz="4800" dirty="0" smtClean="0"/>
          </a:p>
          <a:p>
            <a:r>
              <a:rPr lang="en-US" sz="4800" dirty="0" smtClean="0"/>
              <a:t>- </a:t>
            </a:r>
            <a:r>
              <a:rPr lang="en-US" sz="4800" dirty="0" err="1" smtClean="0"/>
              <a:t>Rèn</a:t>
            </a:r>
            <a:r>
              <a:rPr lang="en-US" sz="4800" dirty="0" smtClean="0"/>
              <a:t> </a:t>
            </a:r>
            <a:r>
              <a:rPr lang="en-US" sz="4800" dirty="0" err="1" smtClean="0"/>
              <a:t>tính</a:t>
            </a:r>
            <a:r>
              <a:rPr lang="en-US" sz="4800" dirty="0" smtClean="0"/>
              <a:t> </a:t>
            </a:r>
            <a:r>
              <a:rPr lang="en-US" sz="4800" dirty="0" err="1" smtClean="0"/>
              <a:t>tỉ</a:t>
            </a:r>
            <a:r>
              <a:rPr lang="en-US" sz="4800" dirty="0" smtClean="0"/>
              <a:t> </a:t>
            </a:r>
            <a:r>
              <a:rPr lang="en-US" sz="4800" dirty="0" err="1" smtClean="0"/>
              <a:t>mỉ</a:t>
            </a:r>
            <a:r>
              <a:rPr lang="en-US" sz="4800" dirty="0" smtClean="0"/>
              <a:t>, </a:t>
            </a:r>
            <a:r>
              <a:rPr lang="en-US" sz="4800" dirty="0" err="1" smtClean="0"/>
              <a:t>cẩn</a:t>
            </a:r>
            <a:r>
              <a:rPr lang="en-US" sz="4800" dirty="0" smtClean="0"/>
              <a:t> </a:t>
            </a:r>
            <a:r>
              <a:rPr lang="en-US" sz="4800" dirty="0" err="1" smtClean="0"/>
              <a:t>thận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2597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381000"/>
            <a:ext cx="70246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cap="none" spc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480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cap="none" spc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thành</a:t>
            </a:r>
            <a:r>
              <a:rPr lang="en-US" sz="480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cap="none" spc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kiến</a:t>
            </a:r>
            <a:r>
              <a:rPr lang="en-US" sz="480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cap="none" spc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thức</a:t>
            </a:r>
            <a:r>
              <a:rPr lang="en-US" sz="480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cap="none" spc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mới</a:t>
            </a:r>
            <a:endParaRPr lang="en-US" sz="48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963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57200" y="152972"/>
            <a:ext cx="113538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sz="4400" u="sng" dirty="0"/>
          </a:p>
          <a:p>
            <a:pPr algn="ctr" eaLnBrk="1" hangingPunct="1"/>
            <a:r>
              <a:rPr lang="en-US" sz="4400" b="0" dirty="0" err="1">
                <a:solidFill>
                  <a:srgbClr val="0000FF"/>
                </a:solidFill>
              </a:rPr>
              <a:t>Vẽ</a:t>
            </a:r>
            <a:r>
              <a:rPr lang="en-US" sz="4400" b="0" dirty="0">
                <a:solidFill>
                  <a:srgbClr val="0000FF"/>
                </a:solidFill>
              </a:rPr>
              <a:t> </a:t>
            </a:r>
            <a:r>
              <a:rPr lang="en-US" sz="4400" b="0" dirty="0" err="1">
                <a:solidFill>
                  <a:srgbClr val="0000FF"/>
                </a:solidFill>
              </a:rPr>
              <a:t>đường</a:t>
            </a:r>
            <a:r>
              <a:rPr lang="en-US" sz="4400" b="0" dirty="0">
                <a:solidFill>
                  <a:srgbClr val="0000FF"/>
                </a:solidFill>
              </a:rPr>
              <a:t> </a:t>
            </a:r>
            <a:r>
              <a:rPr lang="en-US" sz="4400" b="0" dirty="0" err="1">
                <a:solidFill>
                  <a:srgbClr val="0000FF"/>
                </a:solidFill>
              </a:rPr>
              <a:t>thẳng</a:t>
            </a:r>
            <a:r>
              <a:rPr lang="en-US" sz="4400" b="0" dirty="0">
                <a:solidFill>
                  <a:srgbClr val="0000FF"/>
                </a:solidFill>
              </a:rPr>
              <a:t> CD </a:t>
            </a:r>
            <a:r>
              <a:rPr lang="en-US" sz="4400" b="0" dirty="0" err="1">
                <a:solidFill>
                  <a:srgbClr val="0000FF"/>
                </a:solidFill>
              </a:rPr>
              <a:t>đi</a:t>
            </a:r>
            <a:r>
              <a:rPr lang="en-US" sz="4400" b="0" dirty="0">
                <a:solidFill>
                  <a:srgbClr val="0000FF"/>
                </a:solidFill>
              </a:rPr>
              <a:t> qua </a:t>
            </a:r>
            <a:r>
              <a:rPr lang="en-US" sz="4400" b="0" dirty="0" err="1">
                <a:solidFill>
                  <a:srgbClr val="0000FF"/>
                </a:solidFill>
              </a:rPr>
              <a:t>điểm</a:t>
            </a:r>
            <a:r>
              <a:rPr lang="en-US" sz="4400" b="0" dirty="0">
                <a:solidFill>
                  <a:srgbClr val="0000FF"/>
                </a:solidFill>
              </a:rPr>
              <a:t> E </a:t>
            </a:r>
            <a:r>
              <a:rPr lang="en-US" sz="4400" b="0" dirty="0" err="1">
                <a:solidFill>
                  <a:srgbClr val="0000FF"/>
                </a:solidFill>
              </a:rPr>
              <a:t>và</a:t>
            </a:r>
            <a:r>
              <a:rPr lang="en-US" sz="4400" b="0" dirty="0">
                <a:solidFill>
                  <a:srgbClr val="0000FF"/>
                </a:solidFill>
              </a:rPr>
              <a:t> song </a:t>
            </a:r>
            <a:r>
              <a:rPr lang="en-US" sz="4400" b="0" dirty="0" err="1">
                <a:solidFill>
                  <a:srgbClr val="0000FF"/>
                </a:solidFill>
              </a:rPr>
              <a:t>song</a:t>
            </a:r>
            <a:r>
              <a:rPr lang="en-US" sz="4400" b="0" dirty="0">
                <a:solidFill>
                  <a:srgbClr val="0000FF"/>
                </a:solidFill>
              </a:rPr>
              <a:t> </a:t>
            </a:r>
            <a:r>
              <a:rPr lang="en-US" sz="4400" b="0" dirty="0" err="1">
                <a:solidFill>
                  <a:srgbClr val="0000FF"/>
                </a:solidFill>
              </a:rPr>
              <a:t>với</a:t>
            </a:r>
            <a:r>
              <a:rPr lang="en-US" sz="4400" b="0" dirty="0">
                <a:solidFill>
                  <a:srgbClr val="0000FF"/>
                </a:solidFill>
              </a:rPr>
              <a:t> </a:t>
            </a:r>
            <a:r>
              <a:rPr lang="en-US" sz="4400" b="0" dirty="0" err="1">
                <a:solidFill>
                  <a:srgbClr val="0000FF"/>
                </a:solidFill>
              </a:rPr>
              <a:t>đường</a:t>
            </a:r>
            <a:r>
              <a:rPr lang="en-US" sz="4400" b="0" dirty="0">
                <a:solidFill>
                  <a:srgbClr val="0000FF"/>
                </a:solidFill>
              </a:rPr>
              <a:t> </a:t>
            </a:r>
            <a:r>
              <a:rPr lang="en-US" sz="4400" b="0" dirty="0" err="1">
                <a:solidFill>
                  <a:srgbClr val="0000FF"/>
                </a:solidFill>
              </a:rPr>
              <a:t>thẳng</a:t>
            </a:r>
            <a:r>
              <a:rPr lang="en-US" sz="4400" b="0" dirty="0">
                <a:solidFill>
                  <a:srgbClr val="0000FF"/>
                </a:solidFill>
              </a:rPr>
              <a:t> AB </a:t>
            </a:r>
            <a:r>
              <a:rPr lang="en-US" sz="4400" b="0" dirty="0" err="1">
                <a:solidFill>
                  <a:srgbClr val="0000FF"/>
                </a:solidFill>
              </a:rPr>
              <a:t>cho</a:t>
            </a:r>
            <a:r>
              <a:rPr lang="en-US" sz="4400" b="0" dirty="0">
                <a:solidFill>
                  <a:srgbClr val="0000FF"/>
                </a:solidFill>
              </a:rPr>
              <a:t> </a:t>
            </a:r>
            <a:r>
              <a:rPr lang="en-US" sz="4400" b="0" dirty="0" err="1">
                <a:solidFill>
                  <a:srgbClr val="0000FF"/>
                </a:solidFill>
              </a:rPr>
              <a:t>trước</a:t>
            </a:r>
            <a:r>
              <a:rPr lang="en-US" sz="4400" b="0" dirty="0">
                <a:solidFill>
                  <a:srgbClr val="0000FF"/>
                </a:solidFill>
              </a:rPr>
              <a:t>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0" y="3581401"/>
            <a:ext cx="7162800" cy="2652713"/>
            <a:chOff x="720" y="2169"/>
            <a:chExt cx="4512" cy="1671"/>
          </a:xfrm>
        </p:grpSpPr>
        <p:sp>
          <p:nvSpPr>
            <p:cNvPr id="6149" name="Line 4"/>
            <p:cNvSpPr>
              <a:spLocks noChangeShapeType="1"/>
            </p:cNvSpPr>
            <p:nvPr/>
          </p:nvSpPr>
          <p:spPr bwMode="auto">
            <a:xfrm>
              <a:off x="960" y="3321"/>
              <a:ext cx="4032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" name="Text Box 5"/>
            <p:cNvSpPr txBox="1">
              <a:spLocks noChangeArrowheads="1"/>
            </p:cNvSpPr>
            <p:nvPr/>
          </p:nvSpPr>
          <p:spPr bwMode="auto">
            <a:xfrm>
              <a:off x="720" y="3513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6151" name="Text Box 6"/>
            <p:cNvSpPr txBox="1">
              <a:spLocks noChangeArrowheads="1"/>
            </p:cNvSpPr>
            <p:nvPr/>
          </p:nvSpPr>
          <p:spPr bwMode="auto">
            <a:xfrm>
              <a:off x="1632" y="2169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E</a:t>
              </a:r>
            </a:p>
          </p:txBody>
        </p:sp>
        <p:sp>
          <p:nvSpPr>
            <p:cNvPr id="6152" name="Text Box 7"/>
            <p:cNvSpPr txBox="1">
              <a:spLocks noChangeArrowheads="1"/>
            </p:cNvSpPr>
            <p:nvPr/>
          </p:nvSpPr>
          <p:spPr bwMode="auto">
            <a:xfrm>
              <a:off x="4800" y="3465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6153" name="Text Box 8"/>
            <p:cNvSpPr txBox="1">
              <a:spLocks noChangeArrowheads="1"/>
            </p:cNvSpPr>
            <p:nvPr/>
          </p:nvSpPr>
          <p:spPr bwMode="auto">
            <a:xfrm>
              <a:off x="1440" y="2404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0">
                  <a:solidFill>
                    <a:srgbClr val="0000FF"/>
                  </a:solidFill>
                  <a:latin typeface="Arial" panose="020B0604020202020204" pitchFamily="34" charset="0"/>
                  <a:sym typeface="Webdings" panose="05030102010509060703" pitchFamily="18" charset="2"/>
                </a:rPr>
                <a:t>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inh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5534">
            <a:off x="7778751" y="846138"/>
            <a:ext cx="261937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2667000" y="5410200"/>
            <a:ext cx="7086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286000" y="5715001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581400" y="9286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E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8763000" y="5638801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435350" y="12954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0">
                <a:latin typeface="Arial" panose="020B0604020202020204" pitchFamily="34" charset="0"/>
                <a:sym typeface="Webdings" panose="05030102010509060703" pitchFamily="18" charset="2"/>
              </a:rPr>
              <a:t></a:t>
            </a: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3657600" y="533400"/>
            <a:ext cx="0" cy="5562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2819400" y="1489075"/>
            <a:ext cx="7086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2362200" y="10810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9601200" y="10048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200400" y="6063348"/>
            <a:ext cx="6324600" cy="646331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</a:rPr>
              <a:t>Ta </a:t>
            </a:r>
            <a:r>
              <a:rPr lang="en-US" sz="3600" dirty="0" err="1">
                <a:solidFill>
                  <a:srgbClr val="0000FF"/>
                </a:solidFill>
              </a:rPr>
              <a:t>có</a:t>
            </a:r>
            <a:r>
              <a:rPr lang="en-US" sz="3600" dirty="0">
                <a:solidFill>
                  <a:srgbClr val="0000FF"/>
                </a:solidFill>
              </a:rPr>
              <a:t>: CD song </a:t>
            </a:r>
            <a:r>
              <a:rPr lang="en-US" sz="3600" dirty="0" err="1">
                <a:solidFill>
                  <a:srgbClr val="0000FF"/>
                </a:solidFill>
              </a:rPr>
              <a:t>song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với</a:t>
            </a:r>
            <a:r>
              <a:rPr lang="en-US" sz="3600" dirty="0">
                <a:solidFill>
                  <a:srgbClr val="0000FF"/>
                </a:solidFill>
              </a:rPr>
              <a:t> AB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3200400" y="31751"/>
            <a:ext cx="685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sz="2400">
              <a:solidFill>
                <a:srgbClr val="0000FF"/>
              </a:solidFill>
            </a:endParaRPr>
          </a:p>
          <a:p>
            <a:pPr algn="ctr" eaLnBrk="1" hangingPunct="1"/>
            <a:r>
              <a:rPr lang="en-US" sz="2400">
                <a:solidFill>
                  <a:srgbClr val="FF3300"/>
                </a:solidFill>
              </a:rPr>
              <a:t>   </a:t>
            </a:r>
            <a:r>
              <a:rPr lang="en-US" sz="2400">
                <a:solidFill>
                  <a:srgbClr val="FF3300"/>
                </a:solidFill>
                <a:latin typeface="Arial" panose="020B0604020202020204" pitchFamily="34" charset="0"/>
              </a:rPr>
              <a:t>VẼ HAI ĐƯỜNG THẲNG SONG SONG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581400" y="55006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I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081 -7.40741E-7 L -0.37005 -0.0004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4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5400000">
                                      <p:cBhvr>
                                        <p:cTn id="43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55955 0.09061 C -0.54549 0.09061 -0.53143 0.09061 -0.51736 0.09061 L -0.35504 0.09061 L -0.35504 -0.12252 " pathEditMode="relative" rAng="0" ptsTypes="fAAA">
                                      <p:cBhvr>
                                        <p:cTn id="45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-106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3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 tmFilter="0, 0; .2, .5; .8, .5; 1, 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500" autoRev="1" fill="hold"/>
                                        <p:tgtEl>
                                          <p:spTgt spid="92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92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19" grpId="1" animBg="1"/>
      <p:bldP spid="9220" grpId="0"/>
      <p:bldP spid="9221" grpId="0"/>
      <p:bldP spid="9222" grpId="0"/>
      <p:bldP spid="9223" grpId="0"/>
      <p:bldP spid="9224" grpId="0" animBg="1"/>
      <p:bldP spid="9225" grpId="0" animBg="1"/>
      <p:bldP spid="9225" grpId="1" animBg="1"/>
      <p:bldP spid="9226" grpId="0"/>
      <p:bldP spid="9227" grpId="0"/>
      <p:bldP spid="9229" grpId="0" animBg="1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3827701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916</Words>
  <Application>Microsoft Office PowerPoint</Application>
  <PresentationFormat>Widescreen</PresentationFormat>
  <Paragraphs>120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Webdings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NỐI</vt:lpstr>
    </vt:vector>
  </TitlesOfParts>
  <Company>&lt;egyptian hak&gt;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AQ</dc:creator>
  <cp:lastModifiedBy>Administrator</cp:lastModifiedBy>
  <cp:revision>31</cp:revision>
  <dcterms:created xsi:type="dcterms:W3CDTF">2010-01-20T14:51:13Z</dcterms:created>
  <dcterms:modified xsi:type="dcterms:W3CDTF">2021-11-03T03:06:51Z</dcterms:modified>
</cp:coreProperties>
</file>